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61" r:id="rId2"/>
    <p:sldId id="259" r:id="rId3"/>
    <p:sldId id="263" r:id="rId4"/>
    <p:sldId id="264" r:id="rId5"/>
    <p:sldId id="265" r:id="rId6"/>
    <p:sldId id="304" r:id="rId7"/>
    <p:sldId id="258" r:id="rId8"/>
    <p:sldId id="275" r:id="rId9"/>
    <p:sldId id="274" r:id="rId10"/>
    <p:sldId id="310" r:id="rId11"/>
    <p:sldId id="272" r:id="rId12"/>
    <p:sldId id="282" r:id="rId13"/>
    <p:sldId id="277" r:id="rId14"/>
    <p:sldId id="278" r:id="rId15"/>
    <p:sldId id="279" r:id="rId16"/>
    <p:sldId id="280" r:id="rId17"/>
    <p:sldId id="290" r:id="rId18"/>
    <p:sldId id="312" r:id="rId19"/>
    <p:sldId id="313" r:id="rId20"/>
    <p:sldId id="318" r:id="rId21"/>
    <p:sldId id="320" r:id="rId22"/>
    <p:sldId id="321" r:id="rId23"/>
    <p:sldId id="325" r:id="rId24"/>
    <p:sldId id="327" r:id="rId25"/>
    <p:sldId id="329" r:id="rId26"/>
    <p:sldId id="331" r:id="rId27"/>
    <p:sldId id="333" r:id="rId28"/>
    <p:sldId id="336" r:id="rId29"/>
    <p:sldId id="297" r:id="rId30"/>
    <p:sldId id="306" r:id="rId31"/>
    <p:sldId id="300" r:id="rId32"/>
    <p:sldId id="291" r:id="rId33"/>
    <p:sldId id="302" r:id="rId34"/>
    <p:sldId id="292"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a:srgbClr val="000099"/>
    <a:srgbClr val="0D3F15"/>
    <a:srgbClr val="0000CC"/>
    <a:srgbClr val="0D364B"/>
    <a:srgbClr val="FFFFCC"/>
    <a:srgbClr val="152D53"/>
    <a:srgbClr val="8816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290" autoAdjust="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112" d="100"/>
        <a:sy n="112" d="100"/>
      </p:scale>
      <p:origin x="0" y="9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0FF4EE-63B9-446D-AC96-17FFCB2B0A6C}" type="datetimeFigureOut">
              <a:rPr lang="tr-TR" smtClean="0"/>
              <a:pPr/>
              <a:t>12.12.2017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68E6F7-2B3C-4315-9328-F4BD54A2123E}" type="slidenum">
              <a:rPr lang="tr-TR" smtClean="0"/>
              <a:pPr/>
              <a:t>‹#›</a:t>
            </a:fld>
            <a:endParaRPr lang="tr-TR"/>
          </a:p>
        </p:txBody>
      </p:sp>
    </p:spTree>
    <p:extLst>
      <p:ext uri="{BB962C8B-B14F-4D97-AF65-F5344CB8AC3E}">
        <p14:creationId xmlns:p14="http://schemas.microsoft.com/office/powerpoint/2010/main" val="837580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5BE3A0-7C19-4AD2-9217-2B2BC79ED414}" type="datetimeFigureOut">
              <a:rPr lang="tr-TR" smtClean="0"/>
              <a:pPr/>
              <a:t>12.12.2017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A989B8-EED7-4E6C-8D8D-59D35B2D16B4}" type="slidenum">
              <a:rPr lang="tr-TR" smtClean="0"/>
              <a:pPr/>
              <a:t>‹#›</a:t>
            </a:fld>
            <a:endParaRPr lang="tr-TR"/>
          </a:p>
        </p:txBody>
      </p:sp>
    </p:spTree>
    <p:extLst>
      <p:ext uri="{BB962C8B-B14F-4D97-AF65-F5344CB8AC3E}">
        <p14:creationId xmlns:p14="http://schemas.microsoft.com/office/powerpoint/2010/main" val="354486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Slayt Görüntüsü Yer Tutucusu"/>
          <p:cNvSpPr>
            <a:spLocks noGrp="1" noRot="1" noChangeAspect="1" noTextEdit="1"/>
          </p:cNvSpPr>
          <p:nvPr>
            <p:ph type="sldImg"/>
          </p:nvPr>
        </p:nvSpPr>
        <p:spPr>
          <a:ln/>
        </p:spPr>
      </p:sp>
      <p:sp>
        <p:nvSpPr>
          <p:cNvPr id="716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smtClean="0"/>
          </a:p>
        </p:txBody>
      </p:sp>
      <p:sp>
        <p:nvSpPr>
          <p:cNvPr id="716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ED77D13-9C6F-4F8E-8737-A38F3949B884}" type="slidenum">
              <a:rPr lang="tr-TR" sz="1200" smtClean="0">
                <a:solidFill>
                  <a:srgbClr val="000000"/>
                </a:solidFill>
              </a:rPr>
              <a:pPr eaLnBrk="1" hangingPunct="1"/>
              <a:t>25</a:t>
            </a:fld>
            <a:endParaRPr lang="tr-TR" sz="120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DF5A678-3F81-475D-B10D-8FEBDD797265}"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85A0D3-F6B5-4A77-94A4-22396070F75A}"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5D4E4E-005E-45BC-9D16-5D8DC41B0582}"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0EDC8C-7284-4828-B792-7A06D0C78D45}"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64D26C-2D1B-412B-801B-FE950B9047CE}"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F0392E-28B5-4838-A25D-299D37248D27}"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1BFE44-AC36-4853-87BA-4376CC930404}"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CE4CB0-4F93-4ECA-9226-27EE62129EEB}"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65F7FCA-257A-418E-A709-3FF7E42A576E}"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433FB0-205C-4590-859F-7F115C8A534D}"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30948C-1050-477C-8356-1D55169946A8}" type="datetimeFigureOut">
              <a:rPr lang="en-US"/>
              <a:pPr>
                <a:defRPr/>
              </a:pPr>
              <a:t>12/12/2017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EBD427-390C-4698-8809-CA19BCE4929E}"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C1E4223-3E65-4784-9B86-29D0C2D3A3E1}" type="datetimeFigureOut">
              <a:rPr lang="en-US"/>
              <a:pPr>
                <a:defRPr/>
              </a:pPr>
              <a:t>12/12/2017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7D20CD-48FC-423D-A397-E800EF1B306A}"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B0EFA4-F30D-4BE6-A7DF-4EDBBCE2427D}" type="datetimeFigureOut">
              <a:rPr lang="en-US"/>
              <a:pPr>
                <a:defRPr/>
              </a:pPr>
              <a:t>12/12/2017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B1D81EE-2A81-40F3-8335-488DA5AEB62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40672A-63E9-4683-A366-711E4480589C}" type="datetimeFigureOut">
              <a:rPr lang="en-US"/>
              <a:pPr>
                <a:defRPr/>
              </a:pPr>
              <a:t>12/12/2017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58140C7-F053-4F22-9675-5762B1EE0EF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2D9D78-C5F5-49C2-9849-B127EDAE4AE4}" type="datetimeFigureOut">
              <a:rPr lang="en-US"/>
              <a:pPr>
                <a:defRPr/>
              </a:pPr>
              <a:t>12/12/2017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663B34-8641-46B0-B639-675C7A8BB6EB}"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9656AD-9C3D-4F3C-9A24-D20E7371AF6B}" type="datetimeFigureOut">
              <a:rPr lang="en-US"/>
              <a:pPr>
                <a:defRPr/>
              </a:pPr>
              <a:t>12/12/2017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A9D7A4-6A1E-4F4C-A9C1-BBF7992AAE46}"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E006E8D-D272-4060-93B1-1C0891C46550}" type="datetimeFigureOut">
              <a:rPr lang="en-US"/>
              <a:pPr>
                <a:defRPr/>
              </a:pPr>
              <a:t>12/12/2017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2E3CF15-F661-4D1C-B228-32CFA14FBE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11238"/>
            <a:ext cx="8305800" cy="4524315"/>
          </a:xfrm>
          <a:prstGeom prst="rect">
            <a:avLst/>
          </a:prstGeom>
          <a:ln w="101600" cmpd="thinThick">
            <a:solidFill>
              <a:schemeClr val="accent2">
                <a:lumMod val="75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tr-TR" sz="3600" dirty="0"/>
              <a:t>Çocuk ihmali </a:t>
            </a:r>
            <a:r>
              <a:rPr lang="tr-TR" sz="3600" dirty="0" smtClean="0"/>
              <a:t>başta </a:t>
            </a:r>
            <a:r>
              <a:rPr lang="tr-TR" sz="3600" dirty="0"/>
              <a:t>anne babaları olmak üzere, kendilerine  bakmakla yükümlü kimseler ve diğer yetişkinlerin çocuğun beslenme, giyinme, barınma, eğitim, sağlık ve sevgi gibi temel gereksinimlerini ihmal etmeleri sonucu çocuğun bedensel, duygusal, zihinsel ve toplumsal gelişimlerinin engellenmesidir.</a:t>
            </a:r>
          </a:p>
        </p:txBody>
      </p:sp>
      <p:sp>
        <p:nvSpPr>
          <p:cNvPr id="6" name="TextBox 5"/>
          <p:cNvSpPr txBox="1"/>
          <p:nvPr/>
        </p:nvSpPr>
        <p:spPr>
          <a:xfrm>
            <a:off x="304800" y="76200"/>
            <a:ext cx="8686800" cy="646113"/>
          </a:xfrm>
          <a:prstGeom prst="rect">
            <a:avLst/>
          </a:prstGeom>
          <a:solidFill>
            <a:schemeClr val="tx1">
              <a:lumMod val="75000"/>
              <a:lumOff val="25000"/>
            </a:schemeClr>
          </a:solidFill>
          <a:ln>
            <a:solidFill>
              <a:schemeClr val="tx1">
                <a:lumMod val="95000"/>
                <a:lumOff val="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tr-TR" sz="3600" b="1" dirty="0">
                <a:solidFill>
                  <a:schemeClr val="bg1"/>
                </a:solidFill>
              </a:rPr>
              <a:t>ÇOCUK İHMALİ NE DEMEKTİR ? </a:t>
            </a: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5400" b="1" dirty="0" smtClean="0">
                <a:solidFill>
                  <a:schemeClr val="tx2">
                    <a:lumMod val="50000"/>
                  </a:schemeClr>
                </a:solidFill>
              </a:rPr>
              <a:t>EKONOMİK İSTİSMAR</a:t>
            </a:r>
            <a:endParaRPr lang="tr-TR" sz="5400" b="1" dirty="0">
              <a:solidFill>
                <a:schemeClr val="tx2">
                  <a:lumMod val="50000"/>
                </a:schemeClr>
              </a:solidFill>
            </a:endParaRPr>
          </a:p>
        </p:txBody>
      </p:sp>
      <p:sp>
        <p:nvSpPr>
          <p:cNvPr id="3" name="İçerik Yer Tutucusu 2"/>
          <p:cNvSpPr>
            <a:spLocks noGrp="1"/>
          </p:cNvSpPr>
          <p:nvPr>
            <p:ph idx="1"/>
          </p:nvPr>
        </p:nvSpPr>
        <p:spPr>
          <a:solidFill>
            <a:schemeClr val="accent5">
              <a:lumMod val="20000"/>
              <a:lumOff val="80000"/>
            </a:schemeClr>
          </a:solidFill>
        </p:spPr>
        <p:style>
          <a:lnRef idx="1">
            <a:schemeClr val="accent2"/>
          </a:lnRef>
          <a:fillRef idx="3">
            <a:schemeClr val="accent2"/>
          </a:fillRef>
          <a:effectRef idx="2">
            <a:schemeClr val="accent2"/>
          </a:effectRef>
          <a:fontRef idx="minor">
            <a:schemeClr val="lt1"/>
          </a:fontRef>
        </p:style>
        <p:txBody>
          <a:bodyPr>
            <a:normAutofit/>
          </a:bodyPr>
          <a:lstStyle/>
          <a:p>
            <a:r>
              <a:rPr lang="tr-TR" sz="4800" dirty="0" smtClean="0">
                <a:solidFill>
                  <a:schemeClr val="tx1"/>
                </a:solidFill>
              </a:rPr>
              <a:t>Sokakta çalıştırma</a:t>
            </a:r>
          </a:p>
          <a:p>
            <a:r>
              <a:rPr lang="tr-TR" sz="4800" dirty="0" smtClean="0">
                <a:solidFill>
                  <a:schemeClr val="tx1"/>
                </a:solidFill>
              </a:rPr>
              <a:t>Ekonomik olarak desteklememe</a:t>
            </a:r>
          </a:p>
          <a:p>
            <a:r>
              <a:rPr lang="tr-TR" sz="4800" dirty="0" smtClean="0">
                <a:solidFill>
                  <a:schemeClr val="tx1"/>
                </a:solidFill>
              </a:rPr>
              <a:t>Fuhuş amaçlı çalıştırma</a:t>
            </a:r>
            <a:endParaRPr lang="tr-TR" sz="4800" dirty="0">
              <a:solidFill>
                <a:schemeClr val="tx1"/>
              </a:solidFill>
            </a:endParaRPr>
          </a:p>
        </p:txBody>
      </p:sp>
    </p:spTree>
    <p:extLst>
      <p:ext uri="{BB962C8B-B14F-4D97-AF65-F5344CB8AC3E}">
        <p14:creationId xmlns:p14="http://schemas.microsoft.com/office/powerpoint/2010/main" val="76284352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9577"/>
            <a:ext cx="8686800" cy="707886"/>
          </a:xfrm>
          <a:prstGeom prst="rect">
            <a:avLst/>
          </a:prstGeom>
          <a:solidFill>
            <a:schemeClr val="accent3"/>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auto">
              <a:spcBef>
                <a:spcPts val="0"/>
              </a:spcBef>
              <a:spcAft>
                <a:spcPts val="0"/>
              </a:spcAft>
              <a:defRPr/>
            </a:pPr>
            <a:r>
              <a:rPr lang="tr-TR" sz="4000" b="1" dirty="0"/>
              <a:t>CİNSEL İSTİSMAR (TACİZ)</a:t>
            </a:r>
          </a:p>
        </p:txBody>
      </p:sp>
      <p:sp>
        <p:nvSpPr>
          <p:cNvPr id="17413" name="Rectangle 2"/>
          <p:cNvSpPr>
            <a:spLocks noChangeArrowheads="1"/>
          </p:cNvSpPr>
          <p:nvPr/>
        </p:nvSpPr>
        <p:spPr bwMode="auto">
          <a:xfrm>
            <a:off x="457200" y="1219200"/>
            <a:ext cx="8458200" cy="5262979"/>
          </a:xfrm>
          <a:prstGeom prst="rect">
            <a:avLst/>
          </a:prstGeom>
          <a:noFill/>
          <a:ln w="114300" cmpd="thinThick">
            <a:solidFill>
              <a:srgbClr val="8E0000"/>
            </a:solidFill>
            <a:miter lim="800000"/>
            <a:headEnd/>
            <a:tailEnd/>
          </a:ln>
        </p:spPr>
        <p:txBody>
          <a:bodyPr wrap="square">
            <a:spAutoFit/>
          </a:bodyPr>
          <a:lstStyle/>
          <a:p>
            <a:r>
              <a:rPr lang="tr-TR" sz="2800" b="1" dirty="0">
                <a:latin typeface="Calibri" pitchFamily="34" charset="0"/>
              </a:rPr>
              <a:t>Çocuğun bir erişkinin cinsel gereksinim ya da isteklerinin doyumu için cinsel nesne olarak kullanılması ya da kullanılmasına göz yumulması  şeklinde tanımlanmaktadır</a:t>
            </a:r>
            <a:r>
              <a:rPr lang="tr-TR" sz="2800" b="1" dirty="0" smtClean="0">
                <a:latin typeface="Calibri" pitchFamily="34" charset="0"/>
              </a:rPr>
              <a:t>.</a:t>
            </a:r>
          </a:p>
          <a:p>
            <a:pPr marL="514350" indent="-514350">
              <a:buAutoNum type="arabicPeriod"/>
            </a:pPr>
            <a:r>
              <a:rPr lang="tr-TR" sz="2800" b="1" dirty="0" smtClean="0">
                <a:solidFill>
                  <a:srgbClr val="FF0000"/>
                </a:solidFill>
                <a:latin typeface="Calibri" pitchFamily="34" charset="0"/>
              </a:rPr>
              <a:t>DOKUNMA </a:t>
            </a:r>
            <a:r>
              <a:rPr lang="tr-TR" sz="2800" b="1" dirty="0">
                <a:solidFill>
                  <a:srgbClr val="FF0000"/>
                </a:solidFill>
                <a:latin typeface="Calibri" pitchFamily="34" charset="0"/>
              </a:rPr>
              <a:t>OLMAKSIZIN YAPILAN </a:t>
            </a:r>
            <a:r>
              <a:rPr lang="tr-TR" sz="2800" b="1" dirty="0" smtClean="0">
                <a:solidFill>
                  <a:srgbClr val="FF0000"/>
                </a:solidFill>
                <a:latin typeface="Calibri" pitchFamily="34" charset="0"/>
              </a:rPr>
              <a:t>İSTİSMAR</a:t>
            </a:r>
          </a:p>
          <a:p>
            <a:r>
              <a:rPr lang="tr-TR" sz="2800" b="1" dirty="0">
                <a:latin typeface="Calibri" pitchFamily="34" charset="0"/>
              </a:rPr>
              <a:t>Cinsel konularda konuşup</a:t>
            </a:r>
            <a:r>
              <a:rPr lang="tr-TR" sz="2800" b="1" dirty="0" smtClean="0">
                <a:latin typeface="Calibri" pitchFamily="34" charset="0"/>
              </a:rPr>
              <a:t>, çocuğu </a:t>
            </a:r>
            <a:r>
              <a:rPr lang="tr-TR" sz="2800" b="1" dirty="0">
                <a:latin typeface="Calibri" pitchFamily="34" charset="0"/>
              </a:rPr>
              <a:t>şaşırtmak onda korku, bunalım, huzursuzluk yaratmak bu kapsamda ele alınmaktadır. Açık saçık telefon konuşmaları, teşhirciler, röntgenciler doğrudan bir tehlike oluşturmasalar da yarattıkları korku ve huzursuzluklarla çocuğa zarar vererek  onu istismar etmiş olmaktadırlar. </a:t>
            </a:r>
          </a:p>
          <a:p>
            <a:pPr marL="514350" indent="-514350">
              <a:buAutoNum type="arabicPeriod"/>
            </a:pPr>
            <a:endParaRPr lang="tr-TR" sz="2800" b="1" dirty="0">
              <a:latin typeface="Calibri" pitchFamily="34"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6514"/>
            <a:ext cx="8686800" cy="630942"/>
          </a:xfrm>
          <a:prstGeom prst="rect">
            <a:avLst/>
          </a:prstGeom>
          <a:solidFill>
            <a:schemeClr val="tx2">
              <a:lumMod val="40000"/>
              <a:lumOff val="60000"/>
            </a:schemeClr>
          </a:solidFill>
        </p:spPr>
        <p:style>
          <a:lnRef idx="0">
            <a:schemeClr val="accent2"/>
          </a:lnRef>
          <a:fillRef idx="3">
            <a:schemeClr val="accent2"/>
          </a:fillRef>
          <a:effectRef idx="3">
            <a:schemeClr val="accent2"/>
          </a:effectRef>
          <a:fontRef idx="minor">
            <a:schemeClr val="lt1"/>
          </a:fontRef>
        </p:style>
        <p:txBody>
          <a:bodyPr wrap="square">
            <a:spAutoFit/>
          </a:bodyPr>
          <a:lstStyle/>
          <a:p>
            <a:pPr fontAlgn="auto">
              <a:spcBef>
                <a:spcPts val="0"/>
              </a:spcBef>
              <a:spcAft>
                <a:spcPts val="0"/>
              </a:spcAft>
              <a:defRPr/>
            </a:pPr>
            <a:r>
              <a:rPr lang="tr-TR" sz="3500" b="1" dirty="0">
                <a:solidFill>
                  <a:schemeClr val="tx1"/>
                </a:solidFill>
              </a:rPr>
              <a:t>2. </a:t>
            </a:r>
            <a:r>
              <a:rPr lang="tr-TR" sz="3500" b="1" dirty="0">
                <a:solidFill>
                  <a:srgbClr val="FF0000"/>
                </a:solidFill>
              </a:rPr>
              <a:t>DOKUNMANIN OLDUĞU CİNSEL İSTİSMAR</a:t>
            </a:r>
          </a:p>
        </p:txBody>
      </p:sp>
      <p:sp>
        <p:nvSpPr>
          <p:cNvPr id="19461" name="Rectangle 2"/>
          <p:cNvSpPr>
            <a:spLocks noChangeArrowheads="1"/>
          </p:cNvSpPr>
          <p:nvPr/>
        </p:nvSpPr>
        <p:spPr bwMode="auto">
          <a:xfrm>
            <a:off x="381000" y="1143001"/>
            <a:ext cx="8610600" cy="4893647"/>
          </a:xfrm>
          <a:prstGeom prst="rect">
            <a:avLst/>
          </a:prstGeom>
          <a:solidFill>
            <a:schemeClr val="accent1">
              <a:lumMod val="20000"/>
              <a:lumOff val="80000"/>
            </a:schemeClr>
          </a:solidFill>
          <a:ln w="114300" cmpd="thinThick">
            <a:solidFill>
              <a:srgbClr val="8E0000"/>
            </a:solidFill>
            <a:miter lim="800000"/>
            <a:headEnd/>
            <a:tailEnd/>
          </a:ln>
        </p:spPr>
        <p:txBody>
          <a:bodyPr wrap="square">
            <a:spAutoFit/>
          </a:bodyPr>
          <a:lstStyle/>
          <a:p>
            <a:r>
              <a:rPr lang="tr-TR" sz="2800" b="1" dirty="0">
                <a:latin typeface="Calibri" pitchFamily="34" charset="0"/>
              </a:rPr>
              <a:t>Dokunarak yapılan cinsel istismarda genellikle bir yetişkinin bir çocuğun vücuduna cinsel amaçlı dokunması söz konusudur. </a:t>
            </a:r>
            <a:r>
              <a:rPr lang="tr-TR" sz="2800" b="1" dirty="0">
                <a:solidFill>
                  <a:srgbClr val="000099"/>
                </a:solidFill>
                <a:latin typeface="Calibri" pitchFamily="34" charset="0"/>
              </a:rPr>
              <a:t>Çocuğu cinsel amaçla doğrudan kullanma</a:t>
            </a:r>
            <a:r>
              <a:rPr lang="tr-TR" sz="2800" b="1" dirty="0" smtClean="0">
                <a:latin typeface="Calibri" pitchFamily="34" charset="0"/>
              </a:rPr>
              <a:t>.</a:t>
            </a:r>
            <a:endParaRPr lang="tr-TR" sz="2800" b="1" dirty="0" smtClean="0">
              <a:latin typeface="Calibri" pitchFamily="34" charset="0"/>
            </a:endParaRPr>
          </a:p>
          <a:p>
            <a:r>
              <a:rPr lang="tr-TR" sz="3200" b="1" dirty="0" smtClean="0">
                <a:latin typeface="Calibri" pitchFamily="34" charset="0"/>
              </a:rPr>
              <a:t>3</a:t>
            </a:r>
            <a:r>
              <a:rPr lang="tr-TR" sz="3200" b="1" dirty="0">
                <a:latin typeface="Calibri" pitchFamily="34" charset="0"/>
              </a:rPr>
              <a:t>. </a:t>
            </a:r>
            <a:r>
              <a:rPr lang="tr-TR" sz="3200" b="1" dirty="0">
                <a:solidFill>
                  <a:srgbClr val="FF0000"/>
                </a:solidFill>
                <a:latin typeface="Calibri" pitchFamily="34" charset="0"/>
              </a:rPr>
              <a:t>ŞİDDET KULLANARAK YAPILAN </a:t>
            </a:r>
            <a:r>
              <a:rPr lang="tr-TR" sz="3200" b="1" dirty="0" smtClean="0">
                <a:solidFill>
                  <a:srgbClr val="FF0000"/>
                </a:solidFill>
                <a:latin typeface="Calibri" pitchFamily="34" charset="0"/>
              </a:rPr>
              <a:t>İSTİSMAR</a:t>
            </a:r>
            <a:endParaRPr lang="tr-TR" sz="3200" b="1" dirty="0" smtClean="0">
              <a:latin typeface="Calibri" pitchFamily="34" charset="0"/>
            </a:endParaRPr>
          </a:p>
          <a:p>
            <a:r>
              <a:rPr lang="tr-TR" sz="2800" b="1" dirty="0">
                <a:latin typeface="Calibri" pitchFamily="34" charset="0"/>
              </a:rPr>
              <a:t>Şiddet kullanılarak cinsel amaçla çocuğa dokunulduğunda üçüncü grup cinsel istismar söz konusu olmaktadır. Şiddet kullanılarak yapılan istismar içinde ırza geçme öldürmede yer almaktadır. Çocukta yaşam boyu sürebilecek ve tedavi gerektirecek bir zedelenme oluşturmakta ve hemen </a:t>
            </a:r>
            <a:r>
              <a:rPr lang="tr-TR" sz="2800" b="1" dirty="0" smtClean="0">
                <a:latin typeface="Calibri" pitchFamily="34" charset="0"/>
              </a:rPr>
              <a:t>müdahale </a:t>
            </a:r>
            <a:r>
              <a:rPr lang="tr-TR" sz="2800" b="1" dirty="0">
                <a:latin typeface="Calibri" pitchFamily="34" charset="0"/>
              </a:rPr>
              <a:t>gerektirmektedir</a:t>
            </a:r>
            <a:r>
              <a:rPr lang="tr-TR" sz="2800" b="1" dirty="0" smtClean="0">
                <a:latin typeface="Calibri" pitchFamily="34" charset="0"/>
              </a:rPr>
              <a:t>.</a:t>
            </a:r>
            <a:endParaRPr lang="tr-TR" sz="2800" b="1" dirty="0">
              <a:latin typeface="Calibri" pitchFamily="34" charset="0"/>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52400" y="1017344"/>
            <a:ext cx="6629400" cy="830997"/>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tr-TR" sz="2400" b="1" dirty="0">
                <a:solidFill>
                  <a:schemeClr val="tx1"/>
                </a:solidFill>
                <a:cs typeface="Times New Roman" pitchFamily="18" charset="0"/>
              </a:rPr>
              <a:t>Çocuğu istismar eden kişi her zaman yabancı biridir. </a:t>
            </a:r>
            <a:r>
              <a:rPr lang="tr-TR" sz="2400" b="1" dirty="0">
                <a:solidFill>
                  <a:srgbClr val="FF0000"/>
                </a:solidFill>
                <a:cs typeface="Times New Roman" pitchFamily="18" charset="0"/>
              </a:rPr>
              <a:t>YANLIŞ</a:t>
            </a:r>
          </a:p>
        </p:txBody>
      </p:sp>
      <p:sp>
        <p:nvSpPr>
          <p:cNvPr id="3" name="Rectangle 2"/>
          <p:cNvSpPr/>
          <p:nvPr/>
        </p:nvSpPr>
        <p:spPr>
          <a:xfrm>
            <a:off x="152400" y="5257800"/>
            <a:ext cx="6629400" cy="1200329"/>
          </a:xfrm>
          <a:prstGeom prst="rect">
            <a:avLst/>
          </a:prstGeom>
          <a:ln w="57150">
            <a:solidFill>
              <a:srgbClr val="0D3F15"/>
            </a:solidFill>
          </a:ln>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tr-TR" sz="2400" b="1" dirty="0" err="1" smtClean="0"/>
              <a:t>Sosyo</a:t>
            </a:r>
            <a:r>
              <a:rPr lang="tr-TR" sz="2400" b="1" dirty="0" smtClean="0"/>
              <a:t>-ekonomik </a:t>
            </a:r>
            <a:r>
              <a:rPr lang="tr-TR" sz="2400" b="1" dirty="0"/>
              <a:t>ve </a:t>
            </a:r>
            <a:r>
              <a:rPr lang="tr-TR" sz="2400" dirty="0"/>
              <a:t>eğitim</a:t>
            </a:r>
            <a:r>
              <a:rPr lang="tr-TR" sz="2400" b="1" dirty="0"/>
              <a:t> düzeyi iyi ailelerde de istismar olabilir.</a:t>
            </a:r>
          </a:p>
          <a:p>
            <a:pPr fontAlgn="auto">
              <a:spcBef>
                <a:spcPts val="0"/>
              </a:spcBef>
              <a:spcAft>
                <a:spcPts val="0"/>
              </a:spcAft>
              <a:defRPr/>
            </a:pPr>
            <a:r>
              <a:rPr lang="tr-TR" sz="2400" b="1" dirty="0">
                <a:solidFill>
                  <a:srgbClr val="0000CC"/>
                </a:solidFill>
              </a:rPr>
              <a:t>DOĞRU  </a:t>
            </a:r>
          </a:p>
        </p:txBody>
      </p:sp>
      <p:sp>
        <p:nvSpPr>
          <p:cNvPr id="4" name="Rectangle 1"/>
          <p:cNvSpPr>
            <a:spLocks noChangeArrowheads="1"/>
          </p:cNvSpPr>
          <p:nvPr/>
        </p:nvSpPr>
        <p:spPr bwMode="auto">
          <a:xfrm>
            <a:off x="228600" y="2439084"/>
            <a:ext cx="6553200" cy="830997"/>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eaLnBrk="0" hangingPunct="0"/>
            <a:r>
              <a:rPr lang="tr-TR" sz="2400" b="1" dirty="0">
                <a:solidFill>
                  <a:schemeClr val="tx1"/>
                </a:solidFill>
                <a:cs typeface="Times New Roman" pitchFamily="18" charset="0"/>
              </a:rPr>
              <a:t>Aile içinden, o çocuğu tanıyan bir kişi  olabilir. </a:t>
            </a:r>
            <a:r>
              <a:rPr lang="tr-TR" sz="2400" b="1" dirty="0">
                <a:solidFill>
                  <a:srgbClr val="0000CC"/>
                </a:solidFill>
                <a:cs typeface="Times New Roman" pitchFamily="18" charset="0"/>
              </a:rPr>
              <a:t>DOĞRU</a:t>
            </a:r>
            <a:endParaRPr lang="tr-TR" sz="2400" b="1" dirty="0">
              <a:solidFill>
                <a:srgbClr val="0000CC"/>
              </a:solidFill>
            </a:endParaRPr>
          </a:p>
        </p:txBody>
      </p:sp>
      <p:sp>
        <p:nvSpPr>
          <p:cNvPr id="5" name="Rectangle 4"/>
          <p:cNvSpPr/>
          <p:nvPr/>
        </p:nvSpPr>
        <p:spPr>
          <a:xfrm>
            <a:off x="152400" y="3810000"/>
            <a:ext cx="6629400" cy="1200329"/>
          </a:xfrm>
          <a:prstGeom prst="rect">
            <a:avLst/>
          </a:prstGeom>
          <a:ln w="57150">
            <a:solidFill>
              <a:srgbClr val="0D3F15"/>
            </a:solidFill>
          </a:ln>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tr-TR" sz="2400" b="1" dirty="0"/>
              <a:t>Hangi anne- babanın istismar yapıp yapmadığını bilmek mümkündür .</a:t>
            </a:r>
          </a:p>
          <a:p>
            <a:pPr fontAlgn="auto">
              <a:spcBef>
                <a:spcPts val="0"/>
              </a:spcBef>
              <a:spcAft>
                <a:spcPts val="0"/>
              </a:spcAft>
              <a:defRPr/>
            </a:pPr>
            <a:r>
              <a:rPr lang="tr-TR" sz="2400" b="1" dirty="0">
                <a:solidFill>
                  <a:srgbClr val="FF0000"/>
                </a:solidFill>
              </a:rPr>
              <a:t>YANLIŞ</a:t>
            </a:r>
          </a:p>
        </p:txBody>
      </p:sp>
      <p:pic>
        <p:nvPicPr>
          <p:cNvPr id="22534" name="Picture 2" descr="D:\Belgelerim\Çalışma Dosyası\SUNU ÇALIŞMA\Cinsel İstismar\button-red.png"/>
          <p:cNvPicPr>
            <a:picLocks noChangeAspect="1" noChangeArrowheads="1"/>
          </p:cNvPicPr>
          <p:nvPr/>
        </p:nvPicPr>
        <p:blipFill>
          <a:blip r:embed="rId2" cstate="print"/>
          <a:srcRect/>
          <a:stretch>
            <a:fillRect/>
          </a:stretch>
        </p:blipFill>
        <p:spPr bwMode="auto">
          <a:xfrm>
            <a:off x="7315200" y="1143000"/>
            <a:ext cx="1219200" cy="609600"/>
          </a:xfrm>
          <a:prstGeom prst="rect">
            <a:avLst/>
          </a:prstGeom>
          <a:noFill/>
          <a:ln w="9525">
            <a:noFill/>
            <a:miter lim="800000"/>
            <a:headEnd/>
            <a:tailEnd/>
          </a:ln>
        </p:spPr>
      </p:pic>
      <p:pic>
        <p:nvPicPr>
          <p:cNvPr id="22535" name="Picture 3" descr="D:\Belgelerim\Çalışma Dosyası\SUNU ÇALIŞMA\Cinsel İstismar\button-red.png"/>
          <p:cNvPicPr>
            <a:picLocks noChangeAspect="1" noChangeArrowheads="1"/>
          </p:cNvPicPr>
          <p:nvPr/>
        </p:nvPicPr>
        <p:blipFill>
          <a:blip r:embed="rId2" cstate="print"/>
          <a:srcRect/>
          <a:stretch>
            <a:fillRect/>
          </a:stretch>
        </p:blipFill>
        <p:spPr bwMode="auto">
          <a:xfrm>
            <a:off x="7315200" y="3733800"/>
            <a:ext cx="1219200" cy="1066800"/>
          </a:xfrm>
          <a:prstGeom prst="rect">
            <a:avLst/>
          </a:prstGeom>
          <a:noFill/>
          <a:ln w="9525">
            <a:noFill/>
            <a:miter lim="800000"/>
            <a:headEnd/>
            <a:tailEnd/>
          </a:ln>
        </p:spPr>
      </p:pic>
      <p:pic>
        <p:nvPicPr>
          <p:cNvPr id="22536" name="Picture 4" descr="D:\Belgelerim\Çalışma Dosyası\SUNU ÇALIŞMA\Cinsel İstismar\button-blue.png"/>
          <p:cNvPicPr>
            <a:picLocks noChangeAspect="1" noChangeArrowheads="1"/>
          </p:cNvPicPr>
          <p:nvPr/>
        </p:nvPicPr>
        <p:blipFill>
          <a:blip r:embed="rId3" cstate="print"/>
          <a:srcRect/>
          <a:stretch>
            <a:fillRect/>
          </a:stretch>
        </p:blipFill>
        <p:spPr bwMode="auto">
          <a:xfrm>
            <a:off x="7315200" y="2514600"/>
            <a:ext cx="1219200" cy="914400"/>
          </a:xfrm>
          <a:prstGeom prst="rect">
            <a:avLst/>
          </a:prstGeom>
          <a:noFill/>
          <a:ln w="9525">
            <a:noFill/>
            <a:miter lim="800000"/>
            <a:headEnd/>
            <a:tailEnd/>
          </a:ln>
        </p:spPr>
      </p:pic>
      <p:pic>
        <p:nvPicPr>
          <p:cNvPr id="22537" name="Picture 5" descr="D:\Belgelerim\Çalışma Dosyası\SUNU ÇALIŞMA\Cinsel İstismar\button-blue.png"/>
          <p:cNvPicPr>
            <a:picLocks noChangeAspect="1" noChangeArrowheads="1"/>
          </p:cNvPicPr>
          <p:nvPr/>
        </p:nvPicPr>
        <p:blipFill>
          <a:blip r:embed="rId3" cstate="print"/>
          <a:srcRect/>
          <a:stretch>
            <a:fillRect/>
          </a:stretch>
        </p:blipFill>
        <p:spPr bwMode="auto">
          <a:xfrm>
            <a:off x="7315200" y="5257800"/>
            <a:ext cx="1219200" cy="1143000"/>
          </a:xfrm>
          <a:prstGeom prst="rect">
            <a:avLst/>
          </a:prstGeom>
          <a:noFill/>
          <a:ln w="9525">
            <a:noFill/>
            <a:miter lim="800000"/>
            <a:headEnd/>
            <a:tailEnd/>
          </a:ln>
        </p:spPr>
      </p:pic>
      <p:sp>
        <p:nvSpPr>
          <p:cNvPr id="10" name="Rectangle 1"/>
          <p:cNvSpPr/>
          <p:nvPr/>
        </p:nvSpPr>
        <p:spPr>
          <a:xfrm>
            <a:off x="1066800" y="228600"/>
            <a:ext cx="7086600" cy="461665"/>
          </a:xfrm>
          <a:prstGeom prst="rect">
            <a:avLst/>
          </a:prstGeom>
          <a:solidFill>
            <a:srgbClr val="0D364B"/>
          </a:solidFill>
        </p:spPr>
        <p:style>
          <a:lnRef idx="0">
            <a:schemeClr val="accent2"/>
          </a:lnRef>
          <a:fillRef idx="3">
            <a:schemeClr val="accent2"/>
          </a:fillRef>
          <a:effectRef idx="3">
            <a:schemeClr val="accent2"/>
          </a:effectRef>
          <a:fontRef idx="minor">
            <a:schemeClr val="lt1"/>
          </a:fontRef>
        </p:style>
        <p:txBody>
          <a:bodyPr>
            <a:spAutoFit/>
          </a:bodyPr>
          <a:lstStyle/>
          <a:p>
            <a:pPr algn="ctr" fontAlgn="auto">
              <a:spcBef>
                <a:spcPts val="0"/>
              </a:spcBef>
              <a:spcAft>
                <a:spcPts val="0"/>
              </a:spcAft>
              <a:defRPr/>
            </a:pPr>
            <a:r>
              <a:rPr lang="tr-TR" sz="2400" b="1" dirty="0"/>
              <a:t>CİNSEL İSTİSMAR İLE İLGİLİ DOĞRULAR VE YANLIŞLAR</a:t>
            </a:r>
          </a:p>
        </p:txBody>
      </p:sp>
    </p:spTree>
  </p:cSld>
  <p:clrMapOvr>
    <a:masterClrMapping/>
  </p:clrMapOvr>
  <p:transition spd="slow">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rot="10800000" flipV="1">
            <a:off x="228600" y="1127590"/>
            <a:ext cx="6934200" cy="523220"/>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a:defRPr/>
            </a:pPr>
            <a:r>
              <a:rPr lang="tr-TR" sz="2800" b="1" dirty="0"/>
              <a:t>Her istismar çok zararlı değildir. </a:t>
            </a:r>
            <a:r>
              <a:rPr lang="tr-TR" sz="2800" b="1" dirty="0">
                <a:solidFill>
                  <a:srgbClr val="FF0000"/>
                </a:solidFill>
              </a:rPr>
              <a:t>YANLIŞ</a:t>
            </a:r>
            <a:endParaRPr lang="tr-TR" sz="2800" b="1" dirty="0">
              <a:solidFill>
                <a:srgbClr val="FF0000"/>
              </a:solidFill>
              <a:ea typeface="Times New Roman" pitchFamily="18" charset="0"/>
            </a:endParaRPr>
          </a:p>
        </p:txBody>
      </p:sp>
      <p:sp>
        <p:nvSpPr>
          <p:cNvPr id="4098" name="Rectangle 2"/>
          <p:cNvSpPr>
            <a:spLocks noChangeArrowheads="1"/>
          </p:cNvSpPr>
          <p:nvPr/>
        </p:nvSpPr>
        <p:spPr bwMode="auto">
          <a:xfrm>
            <a:off x="533400" y="4154545"/>
            <a:ext cx="6324600" cy="954107"/>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tr-TR" sz="2800" b="1" dirty="0">
                <a:solidFill>
                  <a:schemeClr val="tx1"/>
                </a:solidFill>
                <a:cs typeface="Times New Roman" pitchFamily="18" charset="0"/>
              </a:rPr>
              <a:t>Çocuğuna istismar uygulayan anne- baba çocuğunu sevmiyordur. </a:t>
            </a:r>
            <a:r>
              <a:rPr lang="tr-TR" sz="2800" b="1" dirty="0">
                <a:solidFill>
                  <a:srgbClr val="FF0000"/>
                </a:solidFill>
                <a:cs typeface="Times New Roman" pitchFamily="18" charset="0"/>
              </a:rPr>
              <a:t>YANLIŞ</a:t>
            </a:r>
          </a:p>
        </p:txBody>
      </p:sp>
      <p:sp>
        <p:nvSpPr>
          <p:cNvPr id="4" name="Rectangle 2"/>
          <p:cNvSpPr>
            <a:spLocks noChangeArrowheads="1"/>
          </p:cNvSpPr>
          <p:nvPr/>
        </p:nvSpPr>
        <p:spPr bwMode="auto">
          <a:xfrm>
            <a:off x="156754" y="5550079"/>
            <a:ext cx="6625046" cy="954107"/>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eaLnBrk="0" hangingPunct="0"/>
            <a:r>
              <a:rPr lang="tr-TR" sz="2800" b="1" dirty="0" smtClean="0">
                <a:solidFill>
                  <a:schemeClr val="tx1"/>
                </a:solidFill>
                <a:cs typeface="Times New Roman" pitchFamily="18" charset="0"/>
              </a:rPr>
              <a:t>Çocuğunu seven anne babalarda istismar edebilir.  </a:t>
            </a:r>
            <a:r>
              <a:rPr lang="tr-TR" sz="2800" b="1" dirty="0">
                <a:solidFill>
                  <a:srgbClr val="0000CC"/>
                </a:solidFill>
                <a:cs typeface="Times New Roman" pitchFamily="18" charset="0"/>
              </a:rPr>
              <a:t>DOĞRU</a:t>
            </a:r>
            <a:endParaRPr lang="tr-TR" sz="2800" b="1" dirty="0">
              <a:solidFill>
                <a:srgbClr val="0000CC"/>
              </a:solidFill>
            </a:endParaRPr>
          </a:p>
        </p:txBody>
      </p:sp>
      <p:sp>
        <p:nvSpPr>
          <p:cNvPr id="5" name="Rectangle 1"/>
          <p:cNvSpPr>
            <a:spLocks noChangeArrowheads="1"/>
          </p:cNvSpPr>
          <p:nvPr/>
        </p:nvSpPr>
        <p:spPr bwMode="auto">
          <a:xfrm>
            <a:off x="533400" y="2662561"/>
            <a:ext cx="6629400" cy="954107"/>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eaLnBrk="0" hangingPunct="0"/>
            <a:r>
              <a:rPr lang="tr-TR" sz="2800" b="1" dirty="0">
                <a:solidFill>
                  <a:schemeClr val="tx1"/>
                </a:solidFill>
                <a:cs typeface="Times New Roman" pitchFamily="18" charset="0"/>
              </a:rPr>
              <a:t>Bu nedenle de  istismar vakalarının tedavisi önemlidir. </a:t>
            </a:r>
            <a:r>
              <a:rPr lang="tr-TR" sz="2800" b="1" dirty="0">
                <a:solidFill>
                  <a:srgbClr val="0000CC"/>
                </a:solidFill>
                <a:cs typeface="Times New Roman" pitchFamily="18" charset="0"/>
              </a:rPr>
              <a:t>DOĞRU</a:t>
            </a:r>
            <a:endParaRPr lang="tr-TR" sz="2800" b="1" dirty="0">
              <a:solidFill>
                <a:srgbClr val="0000CC"/>
              </a:solidFill>
            </a:endParaRPr>
          </a:p>
        </p:txBody>
      </p:sp>
      <p:pic>
        <p:nvPicPr>
          <p:cNvPr id="23558" name="Picture 2" descr="D:\Belgelerim\Çalışma Dosyası\SUNU ÇALIŞMA\Cinsel İstismar\button-red.png"/>
          <p:cNvPicPr>
            <a:picLocks noChangeAspect="1" noChangeArrowheads="1"/>
          </p:cNvPicPr>
          <p:nvPr/>
        </p:nvPicPr>
        <p:blipFill>
          <a:blip r:embed="rId2" cstate="print"/>
          <a:srcRect/>
          <a:stretch>
            <a:fillRect/>
          </a:stretch>
        </p:blipFill>
        <p:spPr bwMode="auto">
          <a:xfrm>
            <a:off x="7906294" y="549409"/>
            <a:ext cx="990600" cy="1066800"/>
          </a:xfrm>
          <a:prstGeom prst="rect">
            <a:avLst/>
          </a:prstGeom>
          <a:noFill/>
          <a:ln w="9525">
            <a:noFill/>
            <a:miter lim="800000"/>
            <a:headEnd/>
            <a:tailEnd/>
          </a:ln>
        </p:spPr>
      </p:pic>
      <p:pic>
        <p:nvPicPr>
          <p:cNvPr id="23559" name="Picture 3" descr="D:\Belgelerim\Çalışma Dosyası\SUNU ÇALIŞMA\Cinsel İstismar\button-red.png"/>
          <p:cNvPicPr>
            <a:picLocks noChangeAspect="1" noChangeArrowheads="1"/>
          </p:cNvPicPr>
          <p:nvPr/>
        </p:nvPicPr>
        <p:blipFill>
          <a:blip r:embed="rId2" cstate="print"/>
          <a:srcRect/>
          <a:stretch>
            <a:fillRect/>
          </a:stretch>
        </p:blipFill>
        <p:spPr bwMode="auto">
          <a:xfrm>
            <a:off x="7696200" y="3888377"/>
            <a:ext cx="1124494" cy="914400"/>
          </a:xfrm>
          <a:prstGeom prst="rect">
            <a:avLst/>
          </a:prstGeom>
          <a:noFill/>
          <a:ln w="9525">
            <a:noFill/>
            <a:miter lim="800000"/>
            <a:headEnd/>
            <a:tailEnd/>
          </a:ln>
        </p:spPr>
      </p:pic>
      <p:pic>
        <p:nvPicPr>
          <p:cNvPr id="23560" name="Picture 4" descr="D:\Belgelerim\Çalışma Dosyası\SUNU ÇALIŞMA\Cinsel İstismar\button-blue.png"/>
          <p:cNvPicPr>
            <a:picLocks noChangeAspect="1" noChangeArrowheads="1"/>
          </p:cNvPicPr>
          <p:nvPr/>
        </p:nvPicPr>
        <p:blipFill>
          <a:blip r:embed="rId3" cstate="print"/>
          <a:srcRect/>
          <a:stretch>
            <a:fillRect/>
          </a:stretch>
        </p:blipFill>
        <p:spPr bwMode="auto">
          <a:xfrm>
            <a:off x="7620000" y="5715000"/>
            <a:ext cx="1295400" cy="838200"/>
          </a:xfrm>
          <a:prstGeom prst="rect">
            <a:avLst/>
          </a:prstGeom>
          <a:noFill/>
          <a:ln w="9525">
            <a:noFill/>
            <a:miter lim="800000"/>
            <a:headEnd/>
            <a:tailEnd/>
          </a:ln>
        </p:spPr>
      </p:pic>
      <p:pic>
        <p:nvPicPr>
          <p:cNvPr id="23561" name="Picture 5" descr="D:\Belgelerim\Çalışma Dosyası\SUNU ÇALIŞMA\Cinsel İstismar\button-blue.png"/>
          <p:cNvPicPr>
            <a:picLocks noChangeAspect="1" noChangeArrowheads="1"/>
          </p:cNvPicPr>
          <p:nvPr/>
        </p:nvPicPr>
        <p:blipFill>
          <a:blip r:embed="rId3" cstate="print"/>
          <a:srcRect/>
          <a:stretch>
            <a:fillRect/>
          </a:stretch>
        </p:blipFill>
        <p:spPr bwMode="auto">
          <a:xfrm>
            <a:off x="7696200" y="2532897"/>
            <a:ext cx="1295400" cy="876300"/>
          </a:xfrm>
          <a:prstGeom prst="rect">
            <a:avLst/>
          </a:prstGeom>
          <a:noFill/>
          <a:ln w="9525">
            <a:noFill/>
            <a:miter lim="800000"/>
            <a:headEnd/>
            <a:tailEnd/>
          </a:ln>
        </p:spPr>
      </p:pic>
    </p:spTree>
  </p:cSld>
  <p:clrMapOvr>
    <a:masterClrMapping/>
  </p:clrMapOvr>
  <p:transition spd="slow">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81000" y="520700"/>
            <a:ext cx="5953125" cy="522288"/>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wrap="none" anchor="ctr">
            <a:spAutoFit/>
          </a:bodyPr>
          <a:lstStyle/>
          <a:p>
            <a:pPr algn="just"/>
            <a:r>
              <a:rPr lang="tr-TR" sz="2800" b="1" dirty="0">
                <a:solidFill>
                  <a:schemeClr val="tx1"/>
                </a:solidFill>
                <a:cs typeface="Times New Roman" pitchFamily="18" charset="0"/>
              </a:rPr>
              <a:t>Tüm istismar edenler erkektir . </a:t>
            </a:r>
            <a:r>
              <a:rPr lang="tr-TR" sz="2800" b="1" dirty="0">
                <a:solidFill>
                  <a:srgbClr val="FF0000"/>
                </a:solidFill>
                <a:cs typeface="Times New Roman" pitchFamily="18" charset="0"/>
              </a:rPr>
              <a:t>YANLIŞ</a:t>
            </a:r>
          </a:p>
        </p:txBody>
      </p:sp>
      <p:sp>
        <p:nvSpPr>
          <p:cNvPr id="3074" name="Rectangle 2"/>
          <p:cNvSpPr>
            <a:spLocks noChangeArrowheads="1"/>
          </p:cNvSpPr>
          <p:nvPr/>
        </p:nvSpPr>
        <p:spPr bwMode="auto">
          <a:xfrm>
            <a:off x="381000" y="3770313"/>
            <a:ext cx="5943600" cy="954087"/>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algn="just"/>
            <a:r>
              <a:rPr lang="tr-TR" sz="2800" b="1">
                <a:solidFill>
                  <a:schemeClr val="tx1"/>
                </a:solidFill>
                <a:cs typeface="Times New Roman" pitchFamily="18" charset="0"/>
              </a:rPr>
              <a:t>Sadece kız çocukları cinsel istismara uğrar. </a:t>
            </a:r>
            <a:r>
              <a:rPr lang="tr-TR" sz="2800" b="1">
                <a:solidFill>
                  <a:srgbClr val="FF0000"/>
                </a:solidFill>
                <a:cs typeface="Times New Roman" pitchFamily="18" charset="0"/>
              </a:rPr>
              <a:t>YANLIŞ</a:t>
            </a:r>
          </a:p>
        </p:txBody>
      </p:sp>
      <p:sp>
        <p:nvSpPr>
          <p:cNvPr id="4" name="Rectangle 1"/>
          <p:cNvSpPr>
            <a:spLocks noChangeArrowheads="1"/>
          </p:cNvSpPr>
          <p:nvPr/>
        </p:nvSpPr>
        <p:spPr bwMode="auto">
          <a:xfrm>
            <a:off x="381000" y="1990725"/>
            <a:ext cx="5943600" cy="523875"/>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algn="just" eaLnBrk="0" hangingPunct="0"/>
            <a:r>
              <a:rPr lang="tr-TR" sz="2800" b="1">
                <a:solidFill>
                  <a:schemeClr val="tx1"/>
                </a:solidFill>
                <a:cs typeface="Times New Roman" pitchFamily="18" charset="0"/>
              </a:rPr>
              <a:t>Kadınlar da istismar edebilir. </a:t>
            </a:r>
            <a:r>
              <a:rPr lang="tr-TR" sz="2800" b="1">
                <a:solidFill>
                  <a:srgbClr val="0000CC"/>
                </a:solidFill>
                <a:cs typeface="Times New Roman" pitchFamily="18" charset="0"/>
              </a:rPr>
              <a:t>DOĞRU</a:t>
            </a:r>
            <a:endParaRPr lang="tr-TR" sz="2800" b="1">
              <a:solidFill>
                <a:srgbClr val="0000CC"/>
              </a:solidFill>
            </a:endParaRPr>
          </a:p>
        </p:txBody>
      </p:sp>
      <p:pic>
        <p:nvPicPr>
          <p:cNvPr id="24581" name="Picture 2" descr="D:\Belgelerim\Çalışma Dosyası\SUNU ÇALIŞMA\Cinsel İstismar\button-red.png"/>
          <p:cNvPicPr>
            <a:picLocks noChangeAspect="1" noChangeArrowheads="1"/>
          </p:cNvPicPr>
          <p:nvPr/>
        </p:nvPicPr>
        <p:blipFill>
          <a:blip r:embed="rId2" cstate="print"/>
          <a:srcRect/>
          <a:stretch>
            <a:fillRect/>
          </a:stretch>
        </p:blipFill>
        <p:spPr bwMode="auto">
          <a:xfrm>
            <a:off x="6934200" y="152400"/>
            <a:ext cx="1219200" cy="1219200"/>
          </a:xfrm>
          <a:prstGeom prst="rect">
            <a:avLst/>
          </a:prstGeom>
          <a:noFill/>
          <a:ln w="9525">
            <a:noFill/>
            <a:miter lim="800000"/>
            <a:headEnd/>
            <a:tailEnd/>
          </a:ln>
        </p:spPr>
      </p:pic>
      <p:pic>
        <p:nvPicPr>
          <p:cNvPr id="24582" name="Picture 3" descr="D:\Belgelerim\Çalışma Dosyası\SUNU ÇALIŞMA\Cinsel İstismar\button-blue.png"/>
          <p:cNvPicPr>
            <a:picLocks noChangeAspect="1" noChangeArrowheads="1"/>
          </p:cNvPicPr>
          <p:nvPr/>
        </p:nvPicPr>
        <p:blipFill>
          <a:blip r:embed="rId3" cstate="print"/>
          <a:srcRect/>
          <a:stretch>
            <a:fillRect/>
          </a:stretch>
        </p:blipFill>
        <p:spPr bwMode="auto">
          <a:xfrm>
            <a:off x="7010400" y="1676400"/>
            <a:ext cx="1219200" cy="1219200"/>
          </a:xfrm>
          <a:prstGeom prst="rect">
            <a:avLst/>
          </a:prstGeom>
          <a:noFill/>
          <a:ln w="9525">
            <a:noFill/>
            <a:miter lim="800000"/>
            <a:headEnd/>
            <a:tailEnd/>
          </a:ln>
        </p:spPr>
      </p:pic>
      <p:sp>
        <p:nvSpPr>
          <p:cNvPr id="7" name="Rectangle 2"/>
          <p:cNvSpPr>
            <a:spLocks noChangeArrowheads="1"/>
          </p:cNvSpPr>
          <p:nvPr/>
        </p:nvSpPr>
        <p:spPr bwMode="auto">
          <a:xfrm>
            <a:off x="381000" y="5257800"/>
            <a:ext cx="5943600" cy="954088"/>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algn="just" eaLnBrk="0" hangingPunct="0"/>
            <a:r>
              <a:rPr lang="tr-TR" sz="2800" b="1">
                <a:solidFill>
                  <a:schemeClr val="tx1"/>
                </a:solidFill>
                <a:cs typeface="Times New Roman" pitchFamily="18" charset="0"/>
              </a:rPr>
              <a:t>Erkek çocuklar da cinsel istismara uğrar.  </a:t>
            </a:r>
            <a:r>
              <a:rPr lang="tr-TR" sz="2800" b="1">
                <a:solidFill>
                  <a:srgbClr val="0000CC"/>
                </a:solidFill>
                <a:cs typeface="Times New Roman" pitchFamily="18" charset="0"/>
              </a:rPr>
              <a:t>DOĞRU</a:t>
            </a:r>
            <a:endParaRPr lang="tr-TR" sz="2800" b="1">
              <a:solidFill>
                <a:srgbClr val="0000CC"/>
              </a:solidFill>
            </a:endParaRPr>
          </a:p>
        </p:txBody>
      </p:sp>
      <p:pic>
        <p:nvPicPr>
          <p:cNvPr id="24584" name="Picture 2" descr="D:\Belgelerim\Çalışma Dosyası\SUNU ÇALIŞMA\Cinsel İstismar\button-red.png"/>
          <p:cNvPicPr>
            <a:picLocks noChangeAspect="1" noChangeArrowheads="1"/>
          </p:cNvPicPr>
          <p:nvPr/>
        </p:nvPicPr>
        <p:blipFill>
          <a:blip r:embed="rId2" cstate="print"/>
          <a:srcRect/>
          <a:stretch>
            <a:fillRect/>
          </a:stretch>
        </p:blipFill>
        <p:spPr bwMode="auto">
          <a:xfrm>
            <a:off x="6934200" y="3581400"/>
            <a:ext cx="1219200" cy="1219200"/>
          </a:xfrm>
          <a:prstGeom prst="rect">
            <a:avLst/>
          </a:prstGeom>
          <a:noFill/>
          <a:ln w="9525">
            <a:noFill/>
            <a:miter lim="800000"/>
            <a:headEnd/>
            <a:tailEnd/>
          </a:ln>
        </p:spPr>
      </p:pic>
      <p:pic>
        <p:nvPicPr>
          <p:cNvPr id="24585" name="Picture 3" descr="D:\Belgelerim\Çalışma Dosyası\SUNU ÇALIŞMA\Cinsel İstismar\button-blue.png"/>
          <p:cNvPicPr>
            <a:picLocks noChangeAspect="1" noChangeArrowheads="1"/>
          </p:cNvPicPr>
          <p:nvPr/>
        </p:nvPicPr>
        <p:blipFill>
          <a:blip r:embed="rId3" cstate="print"/>
          <a:srcRect/>
          <a:stretch>
            <a:fillRect/>
          </a:stretch>
        </p:blipFill>
        <p:spPr bwMode="auto">
          <a:xfrm>
            <a:off x="7010400" y="5181600"/>
            <a:ext cx="1219200" cy="121920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304800"/>
            <a:ext cx="6324600" cy="954088"/>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r>
              <a:rPr lang="tr-TR" sz="2800" b="1">
                <a:solidFill>
                  <a:schemeClr val="tx1"/>
                </a:solidFill>
                <a:cs typeface="Times New Roman" pitchFamily="18" charset="0"/>
              </a:rPr>
              <a:t>İstismara uğrayan kişiler tedavi edilemez. </a:t>
            </a:r>
            <a:r>
              <a:rPr lang="tr-TR" sz="2800" b="1">
                <a:solidFill>
                  <a:srgbClr val="FF0000"/>
                </a:solidFill>
                <a:cs typeface="Times New Roman" pitchFamily="18" charset="0"/>
              </a:rPr>
              <a:t>YANLIŞ</a:t>
            </a:r>
          </a:p>
        </p:txBody>
      </p:sp>
      <p:sp>
        <p:nvSpPr>
          <p:cNvPr id="2050" name="Rectangle 2"/>
          <p:cNvSpPr>
            <a:spLocks noChangeArrowheads="1"/>
          </p:cNvSpPr>
          <p:nvPr/>
        </p:nvSpPr>
        <p:spPr bwMode="auto">
          <a:xfrm>
            <a:off x="228600" y="3048000"/>
            <a:ext cx="6400800" cy="954088"/>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r>
              <a:rPr lang="tr-TR" sz="2800" b="1">
                <a:solidFill>
                  <a:schemeClr val="tx1"/>
                </a:solidFill>
                <a:cs typeface="Times New Roman" pitchFamily="18" charset="0"/>
              </a:rPr>
              <a:t>Tedavi gereği yoktur, zaman herşeyin üstesinden gelecektir. </a:t>
            </a:r>
            <a:r>
              <a:rPr lang="tr-TR" sz="2800" b="1">
                <a:solidFill>
                  <a:srgbClr val="FF0000"/>
                </a:solidFill>
                <a:cs typeface="Times New Roman" pitchFamily="18" charset="0"/>
              </a:rPr>
              <a:t>YANLIŞ</a:t>
            </a:r>
            <a:endParaRPr lang="tr-TR" sz="2800" b="1">
              <a:solidFill>
                <a:srgbClr val="FF0000"/>
              </a:solidFill>
            </a:endParaRPr>
          </a:p>
        </p:txBody>
      </p:sp>
      <p:sp>
        <p:nvSpPr>
          <p:cNvPr id="4" name="Rectangle 1"/>
          <p:cNvSpPr>
            <a:spLocks noChangeArrowheads="1"/>
          </p:cNvSpPr>
          <p:nvPr/>
        </p:nvSpPr>
        <p:spPr bwMode="auto">
          <a:xfrm>
            <a:off x="228600" y="1914525"/>
            <a:ext cx="6324600" cy="523875"/>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algn="just" eaLnBrk="0" hangingPunct="0"/>
            <a:r>
              <a:rPr lang="tr-TR" sz="2800" b="1">
                <a:solidFill>
                  <a:schemeClr val="tx1"/>
                </a:solidFill>
                <a:cs typeface="Times New Roman" pitchFamily="18" charset="0"/>
              </a:rPr>
              <a:t>Tedavi edilebilir.  </a:t>
            </a:r>
            <a:r>
              <a:rPr lang="tr-TR" sz="2800" b="1">
                <a:solidFill>
                  <a:srgbClr val="0000CC"/>
                </a:solidFill>
                <a:cs typeface="Times New Roman" pitchFamily="18" charset="0"/>
              </a:rPr>
              <a:t>DOĞRU</a:t>
            </a:r>
            <a:endParaRPr lang="tr-TR" sz="2800" b="1">
              <a:solidFill>
                <a:srgbClr val="0000CC"/>
              </a:solidFill>
            </a:endParaRPr>
          </a:p>
        </p:txBody>
      </p:sp>
      <p:sp>
        <p:nvSpPr>
          <p:cNvPr id="5" name="Rectangle 2"/>
          <p:cNvSpPr>
            <a:spLocks noChangeArrowheads="1"/>
          </p:cNvSpPr>
          <p:nvPr/>
        </p:nvSpPr>
        <p:spPr bwMode="auto">
          <a:xfrm>
            <a:off x="228600" y="5724525"/>
            <a:ext cx="6477000" cy="523875"/>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eaLnBrk="0" hangingPunct="0"/>
            <a:r>
              <a:rPr lang="tr-TR" sz="2800" b="1">
                <a:solidFill>
                  <a:srgbClr val="000000"/>
                </a:solidFill>
                <a:cs typeface="Times New Roman" pitchFamily="18" charset="0"/>
              </a:rPr>
              <a:t>Çocuklar olanları daima söyler. </a:t>
            </a:r>
            <a:r>
              <a:rPr lang="tr-TR" sz="2800" b="1">
                <a:solidFill>
                  <a:srgbClr val="FF0000"/>
                </a:solidFill>
                <a:cs typeface="Times New Roman" pitchFamily="18" charset="0"/>
              </a:rPr>
              <a:t>YANLIŞ</a:t>
            </a:r>
            <a:endParaRPr lang="tr-TR" sz="2800" b="1">
              <a:solidFill>
                <a:srgbClr val="FF0000"/>
              </a:solidFill>
            </a:endParaRPr>
          </a:p>
        </p:txBody>
      </p:sp>
      <p:sp>
        <p:nvSpPr>
          <p:cNvPr id="6" name="Rectangle 2"/>
          <p:cNvSpPr>
            <a:spLocks noChangeArrowheads="1"/>
          </p:cNvSpPr>
          <p:nvPr/>
        </p:nvSpPr>
        <p:spPr bwMode="auto">
          <a:xfrm>
            <a:off x="228600" y="4419600"/>
            <a:ext cx="6400800" cy="954088"/>
          </a:xfrm>
          <a:prstGeom prst="rect">
            <a:avLst/>
          </a:prstGeom>
          <a:ln w="57150">
            <a:solidFill>
              <a:srgbClr val="0D3F15"/>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eaLnBrk="0" hangingPunct="0"/>
            <a:r>
              <a:rPr lang="tr-TR" sz="2800" b="1">
                <a:solidFill>
                  <a:schemeClr val="tx1"/>
                </a:solidFill>
                <a:cs typeface="Times New Roman" pitchFamily="18" charset="0"/>
              </a:rPr>
              <a:t>Benim toplumumda istismar yoktur. </a:t>
            </a:r>
            <a:r>
              <a:rPr lang="tr-TR" sz="2800" b="1">
                <a:solidFill>
                  <a:srgbClr val="FF0000"/>
                </a:solidFill>
                <a:cs typeface="Times New Roman" pitchFamily="18" charset="0"/>
              </a:rPr>
              <a:t>YANLIŞ</a:t>
            </a:r>
          </a:p>
        </p:txBody>
      </p:sp>
      <p:pic>
        <p:nvPicPr>
          <p:cNvPr id="25607" name="Picture 2" descr="D:\Belgelerim\Çalışma Dosyası\SUNU ÇALIŞMA\Cinsel İstismar\button-red.png"/>
          <p:cNvPicPr>
            <a:picLocks noChangeAspect="1" noChangeArrowheads="1"/>
          </p:cNvPicPr>
          <p:nvPr/>
        </p:nvPicPr>
        <p:blipFill>
          <a:blip r:embed="rId2" cstate="print"/>
          <a:srcRect/>
          <a:stretch>
            <a:fillRect/>
          </a:stretch>
        </p:blipFill>
        <p:spPr bwMode="auto">
          <a:xfrm>
            <a:off x="6781800" y="228600"/>
            <a:ext cx="1219200" cy="1219200"/>
          </a:xfrm>
          <a:prstGeom prst="rect">
            <a:avLst/>
          </a:prstGeom>
          <a:noFill/>
          <a:ln w="9525">
            <a:noFill/>
            <a:miter lim="800000"/>
            <a:headEnd/>
            <a:tailEnd/>
          </a:ln>
        </p:spPr>
      </p:pic>
      <p:pic>
        <p:nvPicPr>
          <p:cNvPr id="25608" name="Picture 3" descr="D:\Belgelerim\Çalışma Dosyası\SUNU ÇALIŞMA\Cinsel İstismar\button-red.png"/>
          <p:cNvPicPr>
            <a:picLocks noChangeAspect="1" noChangeArrowheads="1"/>
          </p:cNvPicPr>
          <p:nvPr/>
        </p:nvPicPr>
        <p:blipFill>
          <a:blip r:embed="rId2" cstate="print"/>
          <a:srcRect/>
          <a:stretch>
            <a:fillRect/>
          </a:stretch>
        </p:blipFill>
        <p:spPr bwMode="auto">
          <a:xfrm>
            <a:off x="6781800" y="2895600"/>
            <a:ext cx="1219200" cy="1219200"/>
          </a:xfrm>
          <a:prstGeom prst="rect">
            <a:avLst/>
          </a:prstGeom>
          <a:noFill/>
          <a:ln w="9525">
            <a:noFill/>
            <a:miter lim="800000"/>
            <a:headEnd/>
            <a:tailEnd/>
          </a:ln>
        </p:spPr>
      </p:pic>
      <p:pic>
        <p:nvPicPr>
          <p:cNvPr id="25609" name="Picture 4" descr="D:\Belgelerim\Çalışma Dosyası\SUNU ÇALIŞMA\Cinsel İstismar\button-red.png"/>
          <p:cNvPicPr>
            <a:picLocks noChangeAspect="1" noChangeArrowheads="1"/>
          </p:cNvPicPr>
          <p:nvPr/>
        </p:nvPicPr>
        <p:blipFill>
          <a:blip r:embed="rId2" cstate="print"/>
          <a:srcRect/>
          <a:stretch>
            <a:fillRect/>
          </a:stretch>
        </p:blipFill>
        <p:spPr bwMode="auto">
          <a:xfrm>
            <a:off x="6781800" y="4724400"/>
            <a:ext cx="1219200" cy="1219200"/>
          </a:xfrm>
          <a:prstGeom prst="rect">
            <a:avLst/>
          </a:prstGeom>
          <a:noFill/>
          <a:ln w="9525">
            <a:noFill/>
            <a:miter lim="800000"/>
            <a:headEnd/>
            <a:tailEnd/>
          </a:ln>
        </p:spPr>
      </p:pic>
      <p:pic>
        <p:nvPicPr>
          <p:cNvPr id="25610" name="Picture 6" descr="D:\Belgelerim\Çalışma Dosyası\SUNU ÇALIŞMA\Cinsel İstismar\button-blue.png"/>
          <p:cNvPicPr>
            <a:picLocks noChangeAspect="1" noChangeArrowheads="1"/>
          </p:cNvPicPr>
          <p:nvPr/>
        </p:nvPicPr>
        <p:blipFill>
          <a:blip r:embed="rId3" cstate="print"/>
          <a:srcRect/>
          <a:stretch>
            <a:fillRect/>
          </a:stretch>
        </p:blipFill>
        <p:spPr bwMode="auto">
          <a:xfrm>
            <a:off x="6781800" y="1524000"/>
            <a:ext cx="1219200" cy="1219200"/>
          </a:xfrm>
          <a:prstGeom prst="rect">
            <a:avLst/>
          </a:prstGeom>
          <a:noFill/>
          <a:ln w="9525">
            <a:noFill/>
            <a:miter lim="800000"/>
            <a:headEnd/>
            <a:tailEnd/>
          </a:ln>
        </p:spPr>
      </p:pic>
    </p:spTree>
  </p:cSld>
  <p:clrMapOvr>
    <a:masterClrMapping/>
  </p:clrMapOvr>
  <p:transition spd="slow">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228600"/>
            <a:ext cx="8686800" cy="1323439"/>
          </a:xfrm>
          <a:prstGeom prst="rect">
            <a:avLst/>
          </a:prstGeom>
          <a:solidFill>
            <a:schemeClr val="accent4">
              <a:lumMod val="50000"/>
            </a:schemeClr>
          </a:solidFill>
          <a:ln>
            <a:headEnd/>
            <a:tailEnd/>
          </a:ln>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defRPr/>
            </a:pPr>
            <a:r>
              <a:rPr lang="tr-TR" sz="4000" b="1" dirty="0"/>
              <a:t>Cinsel istismarın her derecesi için akılda tutulması gerekenler</a:t>
            </a:r>
            <a:endParaRPr lang="tr-TR" sz="4000" dirty="0">
              <a:solidFill>
                <a:schemeClr val="bg1"/>
              </a:solidFill>
            </a:endParaRPr>
          </a:p>
        </p:txBody>
      </p:sp>
      <p:sp>
        <p:nvSpPr>
          <p:cNvPr id="18433" name="Rectangle 1"/>
          <p:cNvSpPr>
            <a:spLocks noChangeArrowheads="1"/>
          </p:cNvSpPr>
          <p:nvPr/>
        </p:nvSpPr>
        <p:spPr bwMode="auto">
          <a:xfrm>
            <a:off x="228600" y="2529909"/>
            <a:ext cx="8686800" cy="2677656"/>
          </a:xfrm>
          <a:prstGeom prst="rect">
            <a:avLst/>
          </a:prstGeom>
          <a:noFill/>
          <a:ln w="57150">
            <a:solidFill>
              <a:schemeClr val="accent4">
                <a:lumMod val="50000"/>
              </a:schemeClr>
            </a:solidFill>
            <a:miter lim="800000"/>
            <a:headEnd/>
            <a:tailEnd/>
          </a:ln>
          <a:effectLst/>
        </p:spPr>
        <p:txBody>
          <a:bodyPr wrap="square" anchor="ctr">
            <a:spAutoFit/>
          </a:bodyPr>
          <a:lstStyle/>
          <a:p>
            <a:r>
              <a:rPr lang="tr-TR" sz="2800" b="1" dirty="0">
                <a:solidFill>
                  <a:srgbClr val="FF0000"/>
                </a:solidFill>
                <a:cs typeface="Times New Roman" pitchFamily="18" charset="0"/>
              </a:rPr>
              <a:t>Kimse cinsel istismara maruz kalmak istemez.</a:t>
            </a:r>
            <a:endParaRPr lang="tr-TR" sz="2800" dirty="0">
              <a:solidFill>
                <a:srgbClr val="FF0000"/>
              </a:solidFill>
            </a:endParaRPr>
          </a:p>
          <a:p>
            <a:pPr eaLnBrk="0" hangingPunct="0"/>
            <a:r>
              <a:rPr lang="tr-TR" sz="2800" b="1" dirty="0">
                <a:cs typeface="Times New Roman" pitchFamily="18" charset="0"/>
              </a:rPr>
              <a:t>Kimse cinsel istismarı hak etmez.</a:t>
            </a:r>
            <a:endParaRPr lang="tr-TR" sz="2800" dirty="0"/>
          </a:p>
          <a:p>
            <a:pPr eaLnBrk="0" hangingPunct="0"/>
            <a:r>
              <a:rPr lang="tr-TR" sz="2800" b="1" dirty="0">
                <a:solidFill>
                  <a:srgbClr val="FF0000"/>
                </a:solidFill>
                <a:cs typeface="Times New Roman" pitchFamily="18" charset="0"/>
              </a:rPr>
              <a:t>Hiçbir davranış cinsel istismar için neden olarak gösterilemez.</a:t>
            </a:r>
            <a:endParaRPr lang="tr-TR" sz="2800" dirty="0">
              <a:solidFill>
                <a:srgbClr val="FF0000"/>
              </a:solidFill>
            </a:endParaRPr>
          </a:p>
          <a:p>
            <a:pPr eaLnBrk="0" hangingPunct="0"/>
            <a:r>
              <a:rPr lang="tr-TR" sz="2800" b="1" dirty="0">
                <a:cs typeface="Times New Roman" pitchFamily="18" charset="0"/>
              </a:rPr>
              <a:t>Her tür cinsel istismar kanunlar ve toplum önünde suçtur. </a:t>
            </a:r>
            <a:r>
              <a:rPr lang="tr-TR" sz="2800" b="1" dirty="0"/>
              <a:t>Bütün toplumlarda nefretle karşılanır.</a:t>
            </a:r>
            <a:endParaRPr lang="tr-TR" sz="2800"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2C43E8A-7DE1-489C-B73B-D3A155F75987}" type="slidenum">
              <a:rPr lang="tr-TR" sz="1400" smtClean="0"/>
              <a:pPr eaLnBrk="1" hangingPunct="1"/>
              <a:t>18</a:t>
            </a:fld>
            <a:endParaRPr lang="tr-TR" sz="1400" smtClean="0"/>
          </a:p>
        </p:txBody>
      </p:sp>
      <p:sp>
        <p:nvSpPr>
          <p:cNvPr id="130050" name="Rectangle 1026"/>
          <p:cNvSpPr>
            <a:spLocks noGrp="1" noChangeArrowheads="1"/>
          </p:cNvSpPr>
          <p:nvPr>
            <p:ph type="title"/>
          </p:nvPr>
        </p:nvSpPr>
        <p:spPr>
          <a:xfrm>
            <a:off x="304800" y="228600"/>
            <a:ext cx="8610600" cy="1600200"/>
          </a:xfrm>
          <a:solidFill>
            <a:schemeClr val="accent2"/>
          </a:solidFill>
        </p:spPr>
        <p:txBody>
          <a:bodyPr/>
          <a:lstStyle/>
          <a:p>
            <a:pPr eaLnBrk="1" hangingPunct="1"/>
            <a:r>
              <a:rPr lang="es-ES" sz="3200" b="1" dirty="0">
                <a:solidFill>
                  <a:srgbClr val="002060"/>
                </a:solidFill>
              </a:rPr>
              <a:t>CİNSEL İSTİSMAR OLASILIĞINI ARTIRAN </a:t>
            </a:r>
            <a:r>
              <a:rPr lang="es-ES" sz="3200" b="1" dirty="0" smtClean="0">
                <a:solidFill>
                  <a:srgbClr val="002060"/>
                </a:solidFill>
              </a:rPr>
              <a:t>RİSKLER</a:t>
            </a:r>
            <a:r>
              <a:rPr lang="tr-TR" sz="3200" b="1" dirty="0" smtClean="0">
                <a:solidFill>
                  <a:srgbClr val="002060"/>
                </a:solidFill>
              </a:rPr>
              <a:t/>
            </a:r>
            <a:br>
              <a:rPr lang="tr-TR" sz="3200" b="1" dirty="0" smtClean="0">
                <a:solidFill>
                  <a:srgbClr val="002060"/>
                </a:solidFill>
              </a:rPr>
            </a:br>
            <a:r>
              <a:rPr lang="tr-TR" sz="3200" b="1" dirty="0" smtClean="0">
                <a:solidFill>
                  <a:schemeClr val="bg1"/>
                </a:solidFill>
              </a:rPr>
              <a:t>AİLEYE AİT RİSKLER</a:t>
            </a:r>
            <a:r>
              <a:rPr lang="tr-TR" sz="3200" b="1" dirty="0" smtClean="0">
                <a:solidFill>
                  <a:srgbClr val="002060"/>
                </a:solidFill>
              </a:rPr>
              <a:t/>
            </a:r>
            <a:br>
              <a:rPr lang="tr-TR" sz="3200" b="1" dirty="0" smtClean="0">
                <a:solidFill>
                  <a:srgbClr val="002060"/>
                </a:solidFill>
              </a:rPr>
            </a:br>
            <a:endParaRPr lang="tr-TR" sz="3200" b="1" dirty="0" smtClean="0">
              <a:solidFill>
                <a:srgbClr val="002060"/>
              </a:solidFill>
            </a:endParaRPr>
          </a:p>
        </p:txBody>
      </p:sp>
      <p:sp>
        <p:nvSpPr>
          <p:cNvPr id="130051" name="Rectangle 1027"/>
          <p:cNvSpPr>
            <a:spLocks noGrp="1" noChangeArrowheads="1"/>
          </p:cNvSpPr>
          <p:nvPr>
            <p:ph type="body" idx="1"/>
          </p:nvPr>
        </p:nvSpPr>
        <p:spPr>
          <a:xfrm>
            <a:off x="685800" y="1906588"/>
            <a:ext cx="7772400" cy="4646612"/>
          </a:xfrm>
        </p:spPr>
        <p:txBody>
          <a:bodyPr/>
          <a:lstStyle/>
          <a:p>
            <a:pPr eaLnBrk="1" hangingPunct="1">
              <a:lnSpc>
                <a:spcPct val="90000"/>
              </a:lnSpc>
            </a:pPr>
            <a:r>
              <a:rPr lang="tr-TR" sz="2400" dirty="0" smtClean="0"/>
              <a:t>Ailede annenin olmaması, ya da pasif olması, </a:t>
            </a:r>
          </a:p>
          <a:p>
            <a:pPr eaLnBrk="1" hangingPunct="1">
              <a:lnSpc>
                <a:spcPct val="90000"/>
              </a:lnSpc>
            </a:pPr>
            <a:r>
              <a:rPr lang="tr-TR" sz="2400" dirty="0" smtClean="0"/>
              <a:t>Annenin hastalığı nedeniyle kız çocuğun annenin rolünü üstlenmiş olması, </a:t>
            </a:r>
          </a:p>
          <a:p>
            <a:pPr eaLnBrk="1" hangingPunct="1">
              <a:lnSpc>
                <a:spcPct val="90000"/>
              </a:lnSpc>
            </a:pPr>
            <a:r>
              <a:rPr lang="tr-TR" sz="2400" dirty="0" smtClean="0"/>
              <a:t>Ebeveyn-çocuk bağlılığının zayıf olması ebeveynlerin yetersiz bakımı ve gözetmenliği,</a:t>
            </a:r>
          </a:p>
          <a:p>
            <a:pPr eaLnBrk="1" hangingPunct="1">
              <a:lnSpc>
                <a:spcPct val="90000"/>
              </a:lnSpc>
            </a:pPr>
            <a:r>
              <a:rPr lang="tr-TR" sz="2400" dirty="0" smtClean="0"/>
              <a:t> Kapalı ve katı bir aile yapısı, </a:t>
            </a:r>
          </a:p>
          <a:p>
            <a:pPr eaLnBrk="1" hangingPunct="1">
              <a:lnSpc>
                <a:spcPct val="90000"/>
              </a:lnSpc>
            </a:pPr>
            <a:r>
              <a:rPr lang="en-AU" sz="2400" dirty="0" err="1" smtClean="0"/>
              <a:t>Psikiyatrik</a:t>
            </a:r>
            <a:r>
              <a:rPr lang="en-AU" sz="2400" dirty="0" smtClean="0"/>
              <a:t> </a:t>
            </a:r>
            <a:r>
              <a:rPr lang="en-AU" sz="2400" dirty="0" err="1" smtClean="0"/>
              <a:t>sorunu</a:t>
            </a:r>
            <a:r>
              <a:rPr lang="en-AU" sz="2400" dirty="0" smtClean="0"/>
              <a:t> </a:t>
            </a:r>
            <a:r>
              <a:rPr lang="en-AU" sz="2400" dirty="0" err="1" smtClean="0"/>
              <a:t>olan</a:t>
            </a:r>
            <a:r>
              <a:rPr lang="en-AU" sz="2400" dirty="0" smtClean="0"/>
              <a:t> </a:t>
            </a:r>
            <a:r>
              <a:rPr lang="en-AU" sz="2400" dirty="0" err="1" smtClean="0"/>
              <a:t>ebeveyn</a:t>
            </a:r>
            <a:r>
              <a:rPr lang="tr-TR" sz="2400" dirty="0" smtClean="0"/>
              <a:t>, </a:t>
            </a:r>
          </a:p>
          <a:p>
            <a:pPr eaLnBrk="1" hangingPunct="1">
              <a:lnSpc>
                <a:spcPct val="90000"/>
              </a:lnSpc>
            </a:pPr>
            <a:r>
              <a:rPr lang="en-AU" sz="2400" dirty="0" err="1" smtClean="0"/>
              <a:t>Alkol</a:t>
            </a:r>
            <a:r>
              <a:rPr lang="en-AU" sz="2400" dirty="0" smtClean="0"/>
              <a:t>, </a:t>
            </a:r>
            <a:r>
              <a:rPr lang="en-AU" sz="2400" dirty="0" err="1" smtClean="0"/>
              <a:t>ilaç</a:t>
            </a:r>
            <a:r>
              <a:rPr lang="en-AU" sz="2400" dirty="0" smtClean="0"/>
              <a:t> </a:t>
            </a:r>
            <a:r>
              <a:rPr lang="en-AU" sz="2400" dirty="0" err="1" smtClean="0"/>
              <a:t>bağımlısı</a:t>
            </a:r>
            <a:r>
              <a:rPr lang="en-AU" sz="2400" dirty="0" smtClean="0"/>
              <a:t> </a:t>
            </a:r>
            <a:r>
              <a:rPr lang="en-AU" sz="2400" dirty="0" err="1" smtClean="0"/>
              <a:t>ebeveyn</a:t>
            </a:r>
            <a:r>
              <a:rPr lang="tr-TR" sz="2400" dirty="0" smtClean="0"/>
              <a:t>, </a:t>
            </a:r>
          </a:p>
          <a:p>
            <a:pPr eaLnBrk="1" hangingPunct="1">
              <a:lnSpc>
                <a:spcPct val="90000"/>
              </a:lnSpc>
            </a:pPr>
            <a:r>
              <a:rPr lang="en-AU" sz="2400" dirty="0" err="1" smtClean="0"/>
              <a:t>Aile</a:t>
            </a:r>
            <a:r>
              <a:rPr lang="en-AU" sz="2400" dirty="0" smtClean="0"/>
              <a:t> </a:t>
            </a:r>
            <a:r>
              <a:rPr lang="en-AU" sz="2400" dirty="0" err="1" smtClean="0"/>
              <a:t>içi</a:t>
            </a:r>
            <a:r>
              <a:rPr lang="en-AU" sz="2400" dirty="0" smtClean="0"/>
              <a:t> </a:t>
            </a:r>
            <a:r>
              <a:rPr lang="en-AU" sz="2400" dirty="0" err="1" smtClean="0"/>
              <a:t>geçimsizlik</a:t>
            </a:r>
            <a:r>
              <a:rPr lang="tr-TR" sz="2400" dirty="0" smtClean="0"/>
              <a:t>, </a:t>
            </a:r>
          </a:p>
          <a:p>
            <a:pPr eaLnBrk="1" hangingPunct="1">
              <a:lnSpc>
                <a:spcPct val="90000"/>
              </a:lnSpc>
            </a:pPr>
            <a:r>
              <a:rPr lang="en-AU" sz="2400" dirty="0" err="1" smtClean="0"/>
              <a:t>Evde</a:t>
            </a:r>
            <a:r>
              <a:rPr lang="en-AU" sz="2400" dirty="0" smtClean="0"/>
              <a:t> </a:t>
            </a:r>
            <a:r>
              <a:rPr lang="en-AU" sz="2400" dirty="0" err="1" smtClean="0"/>
              <a:t>fuhuş</a:t>
            </a:r>
            <a:r>
              <a:rPr lang="en-AU" sz="2400" dirty="0" smtClean="0"/>
              <a:t> </a:t>
            </a:r>
            <a:r>
              <a:rPr lang="en-AU" sz="2400" dirty="0" err="1" smtClean="0"/>
              <a:t>olması</a:t>
            </a:r>
            <a:endParaRPr lang="en-AU" sz="2400" dirty="0" smtClean="0"/>
          </a:p>
          <a:p>
            <a:pPr eaLnBrk="1" hangingPunct="1">
              <a:lnSpc>
                <a:spcPct val="90000"/>
              </a:lnSpc>
            </a:pPr>
            <a:endParaRPr lang="en-AU" sz="2400" dirty="0" smtClean="0"/>
          </a:p>
          <a:p>
            <a:pPr eaLnBrk="1" hangingPunct="1">
              <a:lnSpc>
                <a:spcPct val="90000"/>
              </a:lnSpc>
            </a:pPr>
            <a:endParaRPr lang="tr-TR" sz="2000" dirty="0" smtClean="0"/>
          </a:p>
          <a:p>
            <a:pPr eaLnBrk="1" hangingPunct="1">
              <a:lnSpc>
                <a:spcPct val="90000"/>
              </a:lnSpc>
            </a:pPr>
            <a:endParaRPr lang="en-AU" sz="2000" dirty="0" smtClean="0"/>
          </a:p>
          <a:p>
            <a:pPr eaLnBrk="1" hangingPunct="1">
              <a:lnSpc>
                <a:spcPct val="90000"/>
              </a:lnSpc>
            </a:pPr>
            <a:endParaRPr lang="tr-TR" sz="2000" dirty="0" smtClean="0"/>
          </a:p>
          <a:p>
            <a:pPr eaLnBrk="1" hangingPunct="1">
              <a:lnSpc>
                <a:spcPct val="90000"/>
              </a:lnSpc>
            </a:pPr>
            <a:endParaRPr lang="tr-TR" sz="2000" dirty="0" smtClean="0"/>
          </a:p>
          <a:p>
            <a:pPr eaLnBrk="1" hangingPunct="1">
              <a:lnSpc>
                <a:spcPct val="90000"/>
              </a:lnSpc>
            </a:pPr>
            <a:endParaRPr lang="tr-TR" sz="2000" dirty="0" smtClean="0"/>
          </a:p>
          <a:p>
            <a:pPr eaLnBrk="1" hangingPunct="1">
              <a:lnSpc>
                <a:spcPct val="90000"/>
              </a:lnSpc>
            </a:pPr>
            <a:endParaRPr lang="tr-TR" sz="2000" dirty="0" smtClean="0"/>
          </a:p>
        </p:txBody>
      </p:sp>
    </p:spTree>
    <p:extLst>
      <p:ext uri="{BB962C8B-B14F-4D97-AF65-F5344CB8AC3E}">
        <p14:creationId xmlns:p14="http://schemas.microsoft.com/office/powerpoint/2010/main" val="24480245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additive="base">
                                        <p:cTn id="7" dur="500" fill="hold"/>
                                        <p:tgtEl>
                                          <p:spTgt spid="130050"/>
                                        </p:tgtEl>
                                        <p:attrNameLst>
                                          <p:attrName>ppt_x</p:attrName>
                                        </p:attrNameLst>
                                      </p:cBhvr>
                                      <p:tavLst>
                                        <p:tav tm="0">
                                          <p:val>
                                            <p:strVal val="0-#ppt_w/2"/>
                                          </p:val>
                                        </p:tav>
                                        <p:tav tm="100000">
                                          <p:val>
                                            <p:strVal val="#ppt_x"/>
                                          </p:val>
                                        </p:tav>
                                      </p:tavLst>
                                    </p:anim>
                                    <p:anim calcmode="lin" valueType="num">
                                      <p:cBhvr additive="base">
                                        <p:cTn id="8" dur="500" fill="hold"/>
                                        <p:tgtEl>
                                          <p:spTgt spid="130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130051">
                                            <p:txEl>
                                              <p:pRg st="0" end="0"/>
                                            </p:txEl>
                                          </p:spTgt>
                                        </p:tgtEl>
                                        <p:attrNameLst>
                                          <p:attrName>style.visibility</p:attrName>
                                        </p:attrNameLst>
                                      </p:cBhvr>
                                      <p:to>
                                        <p:strVal val="visible"/>
                                      </p:to>
                                    </p:set>
                                    <p:anim calcmode="lin" valueType="num">
                                      <p:cBhvr additive="base">
                                        <p:cTn id="13" dur="300" fill="hold"/>
                                        <p:tgtEl>
                                          <p:spTgt spid="130051">
                                            <p:txEl>
                                              <p:pRg st="0" end="0"/>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130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wd">
                                    <p:tmPct val="100000"/>
                                  </p:iterate>
                                  <p:childTnLst>
                                    <p:set>
                                      <p:cBhvr>
                                        <p:cTn id="18" dur="1" fill="hold">
                                          <p:stCondLst>
                                            <p:cond delay="0"/>
                                          </p:stCondLst>
                                        </p:cTn>
                                        <p:tgtEl>
                                          <p:spTgt spid="130051">
                                            <p:txEl>
                                              <p:pRg st="1" end="1"/>
                                            </p:txEl>
                                          </p:spTgt>
                                        </p:tgtEl>
                                        <p:attrNameLst>
                                          <p:attrName>style.visibility</p:attrName>
                                        </p:attrNameLst>
                                      </p:cBhvr>
                                      <p:to>
                                        <p:strVal val="visible"/>
                                      </p:to>
                                    </p:set>
                                    <p:anim calcmode="lin" valueType="num">
                                      <p:cBhvr additive="base">
                                        <p:cTn id="19" dur="300" fill="hold"/>
                                        <p:tgtEl>
                                          <p:spTgt spid="130051">
                                            <p:txEl>
                                              <p:pRg st="1" end="1"/>
                                            </p:txEl>
                                          </p:spTgt>
                                        </p:tgtEl>
                                        <p:attrNameLst>
                                          <p:attrName>ppt_x</p:attrName>
                                        </p:attrNameLst>
                                      </p:cBhvr>
                                      <p:tavLst>
                                        <p:tav tm="0">
                                          <p:val>
                                            <p:strVal val="0-#ppt_w/2"/>
                                          </p:val>
                                        </p:tav>
                                        <p:tav tm="100000">
                                          <p:val>
                                            <p:strVal val="#ppt_x"/>
                                          </p:val>
                                        </p:tav>
                                      </p:tavLst>
                                    </p:anim>
                                    <p:anim calcmode="lin" valueType="num">
                                      <p:cBhvr additive="base">
                                        <p:cTn id="20" dur="300" fill="hold"/>
                                        <p:tgtEl>
                                          <p:spTgt spid="130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iterate type="wd">
                                    <p:tmPct val="100000"/>
                                  </p:iterate>
                                  <p:childTnLst>
                                    <p:set>
                                      <p:cBhvr>
                                        <p:cTn id="24" dur="1" fill="hold">
                                          <p:stCondLst>
                                            <p:cond delay="0"/>
                                          </p:stCondLst>
                                        </p:cTn>
                                        <p:tgtEl>
                                          <p:spTgt spid="130051">
                                            <p:txEl>
                                              <p:pRg st="2" end="2"/>
                                            </p:txEl>
                                          </p:spTgt>
                                        </p:tgtEl>
                                        <p:attrNameLst>
                                          <p:attrName>style.visibility</p:attrName>
                                        </p:attrNameLst>
                                      </p:cBhvr>
                                      <p:to>
                                        <p:strVal val="visible"/>
                                      </p:to>
                                    </p:set>
                                    <p:anim calcmode="lin" valueType="num">
                                      <p:cBhvr additive="base">
                                        <p:cTn id="25" dur="300" fill="hold"/>
                                        <p:tgtEl>
                                          <p:spTgt spid="130051">
                                            <p:txEl>
                                              <p:pRg st="2" end="2"/>
                                            </p:txEl>
                                          </p:spTgt>
                                        </p:tgtEl>
                                        <p:attrNameLst>
                                          <p:attrName>ppt_x</p:attrName>
                                        </p:attrNameLst>
                                      </p:cBhvr>
                                      <p:tavLst>
                                        <p:tav tm="0">
                                          <p:val>
                                            <p:strVal val="0-#ppt_w/2"/>
                                          </p:val>
                                        </p:tav>
                                        <p:tav tm="100000">
                                          <p:val>
                                            <p:strVal val="#ppt_x"/>
                                          </p:val>
                                        </p:tav>
                                      </p:tavLst>
                                    </p:anim>
                                    <p:anim calcmode="lin" valueType="num">
                                      <p:cBhvr additive="base">
                                        <p:cTn id="26" dur="300" fill="hold"/>
                                        <p:tgtEl>
                                          <p:spTgt spid="130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iterate type="wd">
                                    <p:tmPct val="100000"/>
                                  </p:iterate>
                                  <p:childTnLst>
                                    <p:set>
                                      <p:cBhvr>
                                        <p:cTn id="30" dur="1" fill="hold">
                                          <p:stCondLst>
                                            <p:cond delay="0"/>
                                          </p:stCondLst>
                                        </p:cTn>
                                        <p:tgtEl>
                                          <p:spTgt spid="130051">
                                            <p:txEl>
                                              <p:pRg st="3" end="3"/>
                                            </p:txEl>
                                          </p:spTgt>
                                        </p:tgtEl>
                                        <p:attrNameLst>
                                          <p:attrName>style.visibility</p:attrName>
                                        </p:attrNameLst>
                                      </p:cBhvr>
                                      <p:to>
                                        <p:strVal val="visible"/>
                                      </p:to>
                                    </p:set>
                                    <p:anim calcmode="lin" valueType="num">
                                      <p:cBhvr additive="base">
                                        <p:cTn id="31" dur="300" fill="hold"/>
                                        <p:tgtEl>
                                          <p:spTgt spid="130051">
                                            <p:txEl>
                                              <p:pRg st="3" end="3"/>
                                            </p:txEl>
                                          </p:spTgt>
                                        </p:tgtEl>
                                        <p:attrNameLst>
                                          <p:attrName>ppt_x</p:attrName>
                                        </p:attrNameLst>
                                      </p:cBhvr>
                                      <p:tavLst>
                                        <p:tav tm="0">
                                          <p:val>
                                            <p:strVal val="0-#ppt_w/2"/>
                                          </p:val>
                                        </p:tav>
                                        <p:tav tm="100000">
                                          <p:val>
                                            <p:strVal val="#ppt_x"/>
                                          </p:val>
                                        </p:tav>
                                      </p:tavLst>
                                    </p:anim>
                                    <p:anim calcmode="lin" valueType="num">
                                      <p:cBhvr additive="base">
                                        <p:cTn id="32" dur="300" fill="hold"/>
                                        <p:tgtEl>
                                          <p:spTgt spid="1300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iterate type="wd">
                                    <p:tmPct val="100000"/>
                                  </p:iterate>
                                  <p:childTnLst>
                                    <p:set>
                                      <p:cBhvr>
                                        <p:cTn id="36" dur="1" fill="hold">
                                          <p:stCondLst>
                                            <p:cond delay="0"/>
                                          </p:stCondLst>
                                        </p:cTn>
                                        <p:tgtEl>
                                          <p:spTgt spid="130051">
                                            <p:txEl>
                                              <p:pRg st="4" end="4"/>
                                            </p:txEl>
                                          </p:spTgt>
                                        </p:tgtEl>
                                        <p:attrNameLst>
                                          <p:attrName>style.visibility</p:attrName>
                                        </p:attrNameLst>
                                      </p:cBhvr>
                                      <p:to>
                                        <p:strVal val="visible"/>
                                      </p:to>
                                    </p:set>
                                    <p:anim calcmode="lin" valueType="num">
                                      <p:cBhvr additive="base">
                                        <p:cTn id="37" dur="300" fill="hold"/>
                                        <p:tgtEl>
                                          <p:spTgt spid="130051">
                                            <p:txEl>
                                              <p:pRg st="4" end="4"/>
                                            </p:txEl>
                                          </p:spTgt>
                                        </p:tgtEl>
                                        <p:attrNameLst>
                                          <p:attrName>ppt_x</p:attrName>
                                        </p:attrNameLst>
                                      </p:cBhvr>
                                      <p:tavLst>
                                        <p:tav tm="0">
                                          <p:val>
                                            <p:strVal val="0-#ppt_w/2"/>
                                          </p:val>
                                        </p:tav>
                                        <p:tav tm="100000">
                                          <p:val>
                                            <p:strVal val="#ppt_x"/>
                                          </p:val>
                                        </p:tav>
                                      </p:tavLst>
                                    </p:anim>
                                    <p:anim calcmode="lin" valueType="num">
                                      <p:cBhvr additive="base">
                                        <p:cTn id="38" dur="300" fill="hold"/>
                                        <p:tgtEl>
                                          <p:spTgt spid="1300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iterate type="wd">
                                    <p:tmPct val="100000"/>
                                  </p:iterate>
                                  <p:childTnLst>
                                    <p:set>
                                      <p:cBhvr>
                                        <p:cTn id="42" dur="1" fill="hold">
                                          <p:stCondLst>
                                            <p:cond delay="0"/>
                                          </p:stCondLst>
                                        </p:cTn>
                                        <p:tgtEl>
                                          <p:spTgt spid="130051">
                                            <p:txEl>
                                              <p:pRg st="5" end="5"/>
                                            </p:txEl>
                                          </p:spTgt>
                                        </p:tgtEl>
                                        <p:attrNameLst>
                                          <p:attrName>style.visibility</p:attrName>
                                        </p:attrNameLst>
                                      </p:cBhvr>
                                      <p:to>
                                        <p:strVal val="visible"/>
                                      </p:to>
                                    </p:set>
                                    <p:anim calcmode="lin" valueType="num">
                                      <p:cBhvr additive="base">
                                        <p:cTn id="43" dur="300" fill="hold"/>
                                        <p:tgtEl>
                                          <p:spTgt spid="130051">
                                            <p:txEl>
                                              <p:pRg st="5" end="5"/>
                                            </p:txEl>
                                          </p:spTgt>
                                        </p:tgtEl>
                                        <p:attrNameLst>
                                          <p:attrName>ppt_x</p:attrName>
                                        </p:attrNameLst>
                                      </p:cBhvr>
                                      <p:tavLst>
                                        <p:tav tm="0">
                                          <p:val>
                                            <p:strVal val="0-#ppt_w/2"/>
                                          </p:val>
                                        </p:tav>
                                        <p:tav tm="100000">
                                          <p:val>
                                            <p:strVal val="#ppt_x"/>
                                          </p:val>
                                        </p:tav>
                                      </p:tavLst>
                                    </p:anim>
                                    <p:anim calcmode="lin" valueType="num">
                                      <p:cBhvr additive="base">
                                        <p:cTn id="44" dur="300" fill="hold"/>
                                        <p:tgtEl>
                                          <p:spTgt spid="1300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iterate type="wd">
                                    <p:tmPct val="100000"/>
                                  </p:iterate>
                                  <p:childTnLst>
                                    <p:set>
                                      <p:cBhvr>
                                        <p:cTn id="48" dur="1" fill="hold">
                                          <p:stCondLst>
                                            <p:cond delay="0"/>
                                          </p:stCondLst>
                                        </p:cTn>
                                        <p:tgtEl>
                                          <p:spTgt spid="130051">
                                            <p:txEl>
                                              <p:pRg st="6" end="6"/>
                                            </p:txEl>
                                          </p:spTgt>
                                        </p:tgtEl>
                                        <p:attrNameLst>
                                          <p:attrName>style.visibility</p:attrName>
                                        </p:attrNameLst>
                                      </p:cBhvr>
                                      <p:to>
                                        <p:strVal val="visible"/>
                                      </p:to>
                                    </p:set>
                                    <p:anim calcmode="lin" valueType="num">
                                      <p:cBhvr additive="base">
                                        <p:cTn id="49" dur="300" fill="hold"/>
                                        <p:tgtEl>
                                          <p:spTgt spid="130051">
                                            <p:txEl>
                                              <p:pRg st="6" end="6"/>
                                            </p:txEl>
                                          </p:spTgt>
                                        </p:tgtEl>
                                        <p:attrNameLst>
                                          <p:attrName>ppt_x</p:attrName>
                                        </p:attrNameLst>
                                      </p:cBhvr>
                                      <p:tavLst>
                                        <p:tav tm="0">
                                          <p:val>
                                            <p:strVal val="0-#ppt_w/2"/>
                                          </p:val>
                                        </p:tav>
                                        <p:tav tm="100000">
                                          <p:val>
                                            <p:strVal val="#ppt_x"/>
                                          </p:val>
                                        </p:tav>
                                      </p:tavLst>
                                    </p:anim>
                                    <p:anim calcmode="lin" valueType="num">
                                      <p:cBhvr additive="base">
                                        <p:cTn id="50" dur="300" fill="hold"/>
                                        <p:tgtEl>
                                          <p:spTgt spid="1300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iterate type="wd">
                                    <p:tmPct val="100000"/>
                                  </p:iterate>
                                  <p:childTnLst>
                                    <p:set>
                                      <p:cBhvr>
                                        <p:cTn id="54" dur="1" fill="hold">
                                          <p:stCondLst>
                                            <p:cond delay="0"/>
                                          </p:stCondLst>
                                        </p:cTn>
                                        <p:tgtEl>
                                          <p:spTgt spid="130051">
                                            <p:txEl>
                                              <p:pRg st="7" end="7"/>
                                            </p:txEl>
                                          </p:spTgt>
                                        </p:tgtEl>
                                        <p:attrNameLst>
                                          <p:attrName>style.visibility</p:attrName>
                                        </p:attrNameLst>
                                      </p:cBhvr>
                                      <p:to>
                                        <p:strVal val="visible"/>
                                      </p:to>
                                    </p:set>
                                    <p:anim calcmode="lin" valueType="num">
                                      <p:cBhvr additive="base">
                                        <p:cTn id="55" dur="300" fill="hold"/>
                                        <p:tgtEl>
                                          <p:spTgt spid="130051">
                                            <p:txEl>
                                              <p:pRg st="7" end="7"/>
                                            </p:txEl>
                                          </p:spTgt>
                                        </p:tgtEl>
                                        <p:attrNameLst>
                                          <p:attrName>ppt_x</p:attrName>
                                        </p:attrNameLst>
                                      </p:cBhvr>
                                      <p:tavLst>
                                        <p:tav tm="0">
                                          <p:val>
                                            <p:strVal val="0-#ppt_w/2"/>
                                          </p:val>
                                        </p:tav>
                                        <p:tav tm="100000">
                                          <p:val>
                                            <p:strVal val="#ppt_x"/>
                                          </p:val>
                                        </p:tav>
                                      </p:tavLst>
                                    </p:anim>
                                    <p:anim calcmode="lin" valueType="num">
                                      <p:cBhvr additive="base">
                                        <p:cTn id="56" dur="300" fill="hold"/>
                                        <p:tgtEl>
                                          <p:spTgt spid="13005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nimBg="1" autoUpdateAnimBg="0"/>
      <p:bldP spid="1300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5D32267-E1B0-47E3-B06A-B82108A8B6FC}" type="slidenum">
              <a:rPr lang="tr-TR" sz="1400" smtClean="0"/>
              <a:pPr eaLnBrk="1" hangingPunct="1"/>
              <a:t>19</a:t>
            </a:fld>
            <a:endParaRPr lang="tr-TR" sz="1400" smtClean="0"/>
          </a:p>
        </p:txBody>
      </p:sp>
      <p:sp>
        <p:nvSpPr>
          <p:cNvPr id="7171" name="Rectangle 2"/>
          <p:cNvSpPr>
            <a:spLocks noGrp="1" noChangeArrowheads="1"/>
          </p:cNvSpPr>
          <p:nvPr>
            <p:ph type="title"/>
          </p:nvPr>
        </p:nvSpPr>
        <p:spPr>
          <a:xfrm>
            <a:off x="468313" y="404813"/>
            <a:ext cx="8351837" cy="6192837"/>
          </a:xfrm>
        </p:spPr>
        <p:txBody>
          <a:bodyPr/>
          <a:lstStyle/>
          <a:p>
            <a:pPr algn="l" eaLnBrk="1" hangingPunct="1"/>
            <a:r>
              <a:rPr lang="tr-TR" sz="3200" b="1" smtClean="0">
                <a:solidFill>
                  <a:srgbClr val="002060"/>
                </a:solidFill>
              </a:rPr>
              <a:t/>
            </a:r>
            <a:br>
              <a:rPr lang="tr-TR" sz="3200" b="1" smtClean="0">
                <a:solidFill>
                  <a:srgbClr val="002060"/>
                </a:solidFill>
              </a:rPr>
            </a:br>
            <a:r>
              <a:rPr lang="tr-TR" sz="3200" b="1" smtClean="0">
                <a:solidFill>
                  <a:srgbClr val="002060"/>
                </a:solidFill>
              </a:rPr>
              <a:t/>
            </a:r>
            <a:br>
              <a:rPr lang="tr-TR" sz="3200" b="1" smtClean="0">
                <a:solidFill>
                  <a:srgbClr val="002060"/>
                </a:solidFill>
              </a:rPr>
            </a:br>
            <a:r>
              <a:rPr lang="tr-TR" sz="3200" b="1" smtClean="0">
                <a:solidFill>
                  <a:srgbClr val="002060"/>
                </a:solidFill>
              </a:rPr>
              <a:t>ÇOCUĞA AİT RİSKLER</a:t>
            </a:r>
            <a:br>
              <a:rPr lang="tr-TR" sz="3200" b="1" smtClean="0">
                <a:solidFill>
                  <a:srgbClr val="002060"/>
                </a:solidFill>
              </a:rPr>
            </a:br>
            <a:r>
              <a:rPr lang="tr-TR" sz="3200" b="1" smtClean="0">
                <a:solidFill>
                  <a:srgbClr val="002060"/>
                </a:solidFill>
              </a:rPr>
              <a:t/>
            </a:r>
            <a:br>
              <a:rPr lang="tr-TR" sz="3200" b="1" smtClean="0">
                <a:solidFill>
                  <a:srgbClr val="002060"/>
                </a:solidFill>
              </a:rPr>
            </a:br>
            <a:r>
              <a:rPr lang="tr-TR" sz="3200" b="1" smtClean="0">
                <a:solidFill>
                  <a:srgbClr val="002060"/>
                </a:solidFill>
              </a:rPr>
              <a:t> . İçe kapalı, özgüveni düşük, yeterli sevgi ve şefkat görmemiş, duygusal olarak yoksun ve sosyal olarak yalnız bırakılmış olan çocuklar, </a:t>
            </a:r>
            <a:br>
              <a:rPr lang="tr-TR" sz="3200" b="1" smtClean="0">
                <a:solidFill>
                  <a:srgbClr val="002060"/>
                </a:solidFill>
              </a:rPr>
            </a:br>
            <a:r>
              <a:rPr lang="tr-TR" sz="3200" b="1" smtClean="0">
                <a:solidFill>
                  <a:srgbClr val="002060"/>
                </a:solidFill>
              </a:rPr>
              <a:t>.  Fiziksel, zihinsel ve veya gelişimsel özrü         bulunan, terkedilmiş çocuklar,</a:t>
            </a:r>
            <a:br>
              <a:rPr lang="tr-TR" sz="3200" b="1" smtClean="0">
                <a:solidFill>
                  <a:srgbClr val="002060"/>
                </a:solidFill>
              </a:rPr>
            </a:br>
            <a:r>
              <a:rPr lang="tr-TR" sz="3200" b="1" smtClean="0">
                <a:solidFill>
                  <a:srgbClr val="002060"/>
                </a:solidFill>
              </a:rPr>
              <a:t>.  Evden kaçmış, sokakta yaşayan veya çalışan çocuklar, </a:t>
            </a:r>
            <a:br>
              <a:rPr lang="tr-TR" sz="3200" b="1" smtClean="0">
                <a:solidFill>
                  <a:srgbClr val="002060"/>
                </a:solidFill>
              </a:rPr>
            </a:br>
            <a:r>
              <a:rPr lang="tr-TR" sz="3200" b="1" smtClean="0">
                <a:solidFill>
                  <a:srgbClr val="002060"/>
                </a:solidFill>
              </a:rPr>
              <a:t>.  Cinsel istismar hakkında bilgisi olamayan çocukların cinsel istismara uğrama riskleri daha fazladır.</a:t>
            </a:r>
            <a:br>
              <a:rPr lang="tr-TR" sz="3200" b="1" smtClean="0">
                <a:solidFill>
                  <a:srgbClr val="002060"/>
                </a:solidFill>
              </a:rPr>
            </a:br>
            <a:r>
              <a:rPr lang="tr-TR" sz="3200" b="1" smtClean="0">
                <a:solidFill>
                  <a:srgbClr val="002060"/>
                </a:solidFill>
              </a:rPr>
              <a:t/>
            </a:r>
            <a:br>
              <a:rPr lang="tr-TR" sz="3200" b="1" smtClean="0">
                <a:solidFill>
                  <a:srgbClr val="002060"/>
                </a:solidFill>
              </a:rPr>
            </a:br>
            <a:endParaRPr lang="tr-TR" sz="3200" b="1" smtClean="0">
              <a:solidFill>
                <a:srgbClr val="002060"/>
              </a:solidFill>
            </a:endParaRPr>
          </a:p>
        </p:txBody>
      </p:sp>
    </p:spTree>
    <p:extLst>
      <p:ext uri="{BB962C8B-B14F-4D97-AF65-F5344CB8AC3E}">
        <p14:creationId xmlns:p14="http://schemas.microsoft.com/office/powerpoint/2010/main" val="386532376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
            <a:ext cx="3810000" cy="707886"/>
          </a:xfrm>
          <a:prstGeom prst="rect">
            <a:avLst/>
          </a:prstGeom>
          <a:ln/>
        </p:spPr>
        <p:style>
          <a:lnRef idx="0">
            <a:schemeClr val="dk1"/>
          </a:lnRef>
          <a:fillRef idx="3">
            <a:schemeClr val="dk1"/>
          </a:fillRef>
          <a:effectRef idx="3">
            <a:schemeClr val="dk1"/>
          </a:effectRef>
          <a:fontRef idx="minor">
            <a:schemeClr val="lt1"/>
          </a:fontRef>
        </p:style>
        <p:txBody>
          <a:bodyPr>
            <a:spAutoFit/>
          </a:bodyPr>
          <a:lstStyle/>
          <a:p>
            <a:pPr algn="ctr" fontAlgn="auto">
              <a:spcBef>
                <a:spcPts val="0"/>
              </a:spcBef>
              <a:spcAft>
                <a:spcPts val="0"/>
              </a:spcAft>
              <a:defRPr/>
            </a:pPr>
            <a:r>
              <a:rPr lang="tr-TR" sz="4000" b="1" dirty="0">
                <a:solidFill>
                  <a:schemeClr val="bg1"/>
                </a:solidFill>
              </a:rPr>
              <a:t>ÇOCUK İHMALİ</a:t>
            </a:r>
          </a:p>
        </p:txBody>
      </p:sp>
      <p:sp>
        <p:nvSpPr>
          <p:cNvPr id="5" name="Rectangle 4"/>
          <p:cNvSpPr/>
          <p:nvPr/>
        </p:nvSpPr>
        <p:spPr>
          <a:xfrm>
            <a:off x="228600" y="1066800"/>
            <a:ext cx="8458200" cy="553998"/>
          </a:xfrm>
          <a:prstGeom prst="rect">
            <a:avLst/>
          </a:prstGeom>
          <a:solidFill>
            <a:schemeClr val="tx2">
              <a:lumMod val="75000"/>
            </a:schemeClr>
          </a:solidFill>
        </p:spPr>
        <p:style>
          <a:lnRef idx="0">
            <a:schemeClr val="accent2"/>
          </a:lnRef>
          <a:fillRef idx="3">
            <a:schemeClr val="accent2"/>
          </a:fillRef>
          <a:effectRef idx="3">
            <a:schemeClr val="accent2"/>
          </a:effectRef>
          <a:fontRef idx="minor">
            <a:schemeClr val="lt1"/>
          </a:fontRef>
        </p:style>
        <p:txBody>
          <a:bodyPr>
            <a:spAutoFit/>
          </a:bodyPr>
          <a:lstStyle/>
          <a:p>
            <a:pPr algn="ctr" fontAlgn="auto">
              <a:spcBef>
                <a:spcPts val="0"/>
              </a:spcBef>
              <a:spcAft>
                <a:spcPts val="0"/>
              </a:spcAft>
              <a:defRPr/>
            </a:pPr>
            <a:r>
              <a:rPr lang="tr-TR" sz="3000" b="1" dirty="0"/>
              <a:t>A) FİZİKSEL İHMAL</a:t>
            </a:r>
          </a:p>
        </p:txBody>
      </p:sp>
      <p:sp>
        <p:nvSpPr>
          <p:cNvPr id="6" name="Rectangle 5"/>
          <p:cNvSpPr/>
          <p:nvPr/>
        </p:nvSpPr>
        <p:spPr>
          <a:xfrm>
            <a:off x="228600" y="1828801"/>
            <a:ext cx="8610600" cy="4862870"/>
          </a:xfrm>
          <a:prstGeom prst="rect">
            <a:avLst/>
          </a:prstGeom>
          <a:ln w="76200">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tr-TR" sz="2800" dirty="0" smtClean="0"/>
              <a:t>Çocuğun tıbbi bakımının yapılmaması yada geciktirilmesi.</a:t>
            </a:r>
          </a:p>
          <a:p>
            <a:pPr fontAlgn="auto">
              <a:spcBef>
                <a:spcPts val="0"/>
              </a:spcBef>
              <a:spcAft>
                <a:spcPts val="0"/>
              </a:spcAft>
              <a:defRPr/>
            </a:pPr>
            <a:r>
              <a:rPr lang="tr-TR" sz="2800" dirty="0"/>
              <a:t>Evden </a:t>
            </a:r>
            <a:r>
              <a:rPr lang="tr-TR" sz="2800" dirty="0" smtClean="0"/>
              <a:t>kovulması</a:t>
            </a:r>
          </a:p>
          <a:p>
            <a:pPr fontAlgn="auto">
              <a:spcBef>
                <a:spcPts val="0"/>
              </a:spcBef>
              <a:spcAft>
                <a:spcPts val="0"/>
              </a:spcAft>
              <a:defRPr/>
            </a:pPr>
            <a:r>
              <a:rPr lang="tr-TR" sz="2800" dirty="0"/>
              <a:t>Terk Edilmesi</a:t>
            </a:r>
          </a:p>
          <a:p>
            <a:pPr fontAlgn="auto">
              <a:spcBef>
                <a:spcPts val="0"/>
              </a:spcBef>
              <a:spcAft>
                <a:spcPts val="0"/>
              </a:spcAft>
              <a:defRPr/>
            </a:pPr>
            <a:r>
              <a:rPr lang="tr-TR" sz="2800" dirty="0"/>
              <a:t>Beslenme-giyim ve temizliğinin yeterince </a:t>
            </a:r>
            <a:r>
              <a:rPr lang="tr-TR" sz="2800" dirty="0" smtClean="0"/>
              <a:t>sağlanmaması</a:t>
            </a:r>
          </a:p>
          <a:p>
            <a:pPr fontAlgn="auto">
              <a:spcBef>
                <a:spcPts val="0"/>
              </a:spcBef>
              <a:spcAft>
                <a:spcPts val="0"/>
              </a:spcAft>
              <a:defRPr/>
            </a:pPr>
            <a:r>
              <a:rPr lang="tr-TR" sz="2800" dirty="0"/>
              <a:t>Güvenliğinin sağlanmaması ve tehlikelere maruz </a:t>
            </a:r>
            <a:r>
              <a:rPr lang="tr-TR" sz="2800" dirty="0" smtClean="0"/>
              <a:t>bırakılması</a:t>
            </a:r>
          </a:p>
          <a:p>
            <a:pPr fontAlgn="auto">
              <a:spcBef>
                <a:spcPts val="0"/>
              </a:spcBef>
              <a:spcAft>
                <a:spcPts val="0"/>
              </a:spcAft>
              <a:defRPr/>
            </a:pPr>
            <a:r>
              <a:rPr lang="tr-TR" sz="2800" dirty="0"/>
              <a:t>Uzun süre başkalarının yanına bırakılması, bakımdan kaçınmak amacıyla sık sık kaldığı yerin Uzun süre yalnız </a:t>
            </a:r>
            <a:r>
              <a:rPr lang="tr-TR" sz="2800" dirty="0" smtClean="0"/>
              <a:t>bırakılması</a:t>
            </a:r>
          </a:p>
          <a:p>
            <a:pPr fontAlgn="auto">
              <a:spcBef>
                <a:spcPts val="0"/>
              </a:spcBef>
              <a:spcAft>
                <a:spcPts val="0"/>
              </a:spcAft>
              <a:defRPr/>
            </a:pPr>
            <a:r>
              <a:rPr lang="tr-TR" sz="2800" dirty="0"/>
              <a:t>Evde tehlikelere karşı korunmaması</a:t>
            </a:r>
          </a:p>
          <a:p>
            <a:pPr algn="ctr" fontAlgn="auto">
              <a:spcBef>
                <a:spcPts val="0"/>
              </a:spcBef>
              <a:spcAft>
                <a:spcPts val="0"/>
              </a:spcAft>
              <a:defRPr/>
            </a:pPr>
            <a:endParaRPr lang="tr-TR" sz="3000" b="1" dirty="0"/>
          </a:p>
        </p:txBody>
      </p:sp>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15243BB-2750-4440-B474-8A8BF3DD35DC}" type="slidenum">
              <a:rPr lang="tr-TR" sz="1400" smtClean="0"/>
              <a:pPr eaLnBrk="1" hangingPunct="1"/>
              <a:t>20</a:t>
            </a:fld>
            <a:endParaRPr lang="tr-TR" sz="1400" smtClean="0"/>
          </a:p>
        </p:txBody>
      </p:sp>
      <p:sp>
        <p:nvSpPr>
          <p:cNvPr id="18435" name="Rectangle 3"/>
          <p:cNvSpPr>
            <a:spLocks noGrp="1" noChangeArrowheads="1"/>
          </p:cNvSpPr>
          <p:nvPr>
            <p:ph type="body" idx="1"/>
          </p:nvPr>
        </p:nvSpPr>
        <p:spPr>
          <a:xfrm>
            <a:off x="539750" y="152401"/>
            <a:ext cx="8299450" cy="5943600"/>
          </a:xfrm>
        </p:spPr>
        <p:txBody>
          <a:bodyPr/>
          <a:lstStyle/>
          <a:p>
            <a:pPr marL="0" indent="0" eaLnBrk="1" hangingPunct="1">
              <a:buNone/>
            </a:pPr>
            <a:r>
              <a:rPr lang="tr-TR" sz="2800" b="1" dirty="0">
                <a:solidFill>
                  <a:srgbClr val="250501"/>
                </a:solidFill>
              </a:rPr>
              <a:t>CİNSEL İSTİSMARA MARUZ KALAN ÇOCUKLARDA GÖRÜLEBİLEN DAVRANIŞ DEĞİŞİKLİKLERİ </a:t>
            </a:r>
            <a:endParaRPr lang="tr-TR" b="1" dirty="0" smtClean="0">
              <a:solidFill>
                <a:srgbClr val="250501"/>
              </a:solidFill>
            </a:endParaRPr>
          </a:p>
          <a:p>
            <a:pPr marL="0" indent="0" eaLnBrk="1" hangingPunct="1">
              <a:buNone/>
            </a:pPr>
            <a:r>
              <a:rPr lang="tr-TR" sz="2400" b="1" dirty="0" smtClean="0">
                <a:solidFill>
                  <a:srgbClr val="FF0000"/>
                </a:solidFill>
              </a:rPr>
              <a:t>            UYKU BOZUKLUKLARI </a:t>
            </a:r>
          </a:p>
          <a:p>
            <a:pPr lvl="2"/>
            <a:r>
              <a:rPr lang="tr-TR" dirty="0" smtClean="0"/>
              <a:t>Kabus görme</a:t>
            </a:r>
          </a:p>
          <a:p>
            <a:pPr lvl="2"/>
            <a:r>
              <a:rPr lang="tr-TR" dirty="0" smtClean="0"/>
              <a:t>Uykuda yürüme</a:t>
            </a:r>
          </a:p>
          <a:p>
            <a:pPr lvl="2"/>
            <a:r>
              <a:rPr lang="tr-TR" dirty="0" smtClean="0"/>
              <a:t>Gece altını ıslatma</a:t>
            </a:r>
          </a:p>
          <a:p>
            <a:pPr lvl="2"/>
            <a:r>
              <a:rPr lang="tr-TR" dirty="0" smtClean="0"/>
              <a:t>Yalnız başına uyumaktan korkma</a:t>
            </a:r>
          </a:p>
          <a:p>
            <a:pPr marL="914400" lvl="2" indent="0">
              <a:buNone/>
            </a:pPr>
            <a:r>
              <a:rPr lang="tr-TR" b="1" dirty="0" smtClean="0">
                <a:solidFill>
                  <a:srgbClr val="FF0000"/>
                </a:solidFill>
              </a:rPr>
              <a:t>YEMEK </a:t>
            </a:r>
            <a:r>
              <a:rPr lang="tr-TR" b="1" dirty="0">
                <a:solidFill>
                  <a:srgbClr val="FF0000"/>
                </a:solidFill>
              </a:rPr>
              <a:t>YEME BOZUKLUĞU</a:t>
            </a:r>
          </a:p>
          <a:p>
            <a:pPr lvl="2"/>
            <a:r>
              <a:rPr lang="tr-TR" dirty="0"/>
              <a:t>Zor yemek yeme</a:t>
            </a:r>
          </a:p>
          <a:p>
            <a:pPr lvl="2"/>
            <a:r>
              <a:rPr lang="tr-TR" dirty="0"/>
              <a:t>Anoreksiya nevroza</a:t>
            </a:r>
          </a:p>
          <a:p>
            <a:pPr lvl="2"/>
            <a:r>
              <a:rPr lang="tr-TR" dirty="0"/>
              <a:t>Aşırı yeme</a:t>
            </a:r>
          </a:p>
          <a:p>
            <a:pPr marL="914400" lvl="2" indent="0">
              <a:buNone/>
            </a:pPr>
            <a:r>
              <a:rPr lang="tr-TR" b="1" dirty="0">
                <a:solidFill>
                  <a:srgbClr val="FF0000"/>
                </a:solidFill>
              </a:rPr>
              <a:t>OKUL PROBLEMLERİ</a:t>
            </a:r>
          </a:p>
          <a:p>
            <a:pPr lvl="2"/>
            <a:r>
              <a:rPr lang="tr-TR" dirty="0"/>
              <a:t>Performansta değişiklik</a:t>
            </a:r>
          </a:p>
          <a:p>
            <a:pPr lvl="2"/>
            <a:r>
              <a:rPr lang="tr-TR" dirty="0"/>
              <a:t>Konsantrasyon güçlüğü</a:t>
            </a:r>
          </a:p>
          <a:p>
            <a:pPr lvl="2"/>
            <a:endParaRPr lang="tr-TR" dirty="0" smtClean="0"/>
          </a:p>
          <a:p>
            <a:endParaRPr lang="tr-TR" dirty="0" smtClean="0"/>
          </a:p>
          <a:p>
            <a:pPr eaLnBrk="1" hangingPunct="1"/>
            <a:endParaRPr lang="tr-TR" dirty="0" smtClean="0"/>
          </a:p>
        </p:txBody>
      </p:sp>
    </p:spTree>
    <p:extLst>
      <p:ext uri="{BB962C8B-B14F-4D97-AF65-F5344CB8AC3E}">
        <p14:creationId xmlns:p14="http://schemas.microsoft.com/office/powerpoint/2010/main" val="329776931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E2C2C5-2B1D-4BE9-8CD4-7DDE320EAEEB}" type="slidenum">
              <a:rPr lang="tr-TR" sz="1400" smtClean="0"/>
              <a:pPr eaLnBrk="1" hangingPunct="1"/>
              <a:t>21</a:t>
            </a:fld>
            <a:endParaRPr lang="tr-TR" sz="1400" smtClean="0"/>
          </a:p>
        </p:txBody>
      </p:sp>
      <p:sp>
        <p:nvSpPr>
          <p:cNvPr id="25603" name="Rectangle 3"/>
          <p:cNvSpPr>
            <a:spLocks noGrp="1" noChangeArrowheads="1"/>
          </p:cNvSpPr>
          <p:nvPr>
            <p:ph type="body" idx="1"/>
          </p:nvPr>
        </p:nvSpPr>
        <p:spPr>
          <a:xfrm>
            <a:off x="685800" y="457200"/>
            <a:ext cx="7772400" cy="5924550"/>
          </a:xfrm>
        </p:spPr>
        <p:txBody>
          <a:bodyPr/>
          <a:lstStyle/>
          <a:p>
            <a:pPr eaLnBrk="1" hangingPunct="1">
              <a:defRPr/>
            </a:pPr>
            <a:endParaRPr lang="tr-TR" sz="2400" dirty="0" smtClean="0"/>
          </a:p>
          <a:p>
            <a:pPr eaLnBrk="1" hangingPunct="1">
              <a:defRPr/>
            </a:pPr>
            <a:r>
              <a:rPr lang="tr-TR" b="1" dirty="0" smtClean="0">
                <a:solidFill>
                  <a:srgbClr val="FF0000"/>
                </a:solidFill>
              </a:rPr>
              <a:t>SOSYAL PROBLEMLER</a:t>
            </a:r>
          </a:p>
          <a:p>
            <a:pPr marL="514350" lvl="1" indent="0" eaLnBrk="1" hangingPunct="1">
              <a:buFontTx/>
              <a:buNone/>
              <a:defRPr/>
            </a:pPr>
            <a:r>
              <a:rPr lang="tr-TR" sz="3200" dirty="0" smtClean="0"/>
              <a:t>-  Sinirlilik, Aktivitede artma veya azalma</a:t>
            </a:r>
          </a:p>
          <a:p>
            <a:pPr marL="514350" lvl="1" indent="0" eaLnBrk="1" hangingPunct="1">
              <a:buFontTx/>
              <a:buNone/>
              <a:defRPr/>
            </a:pPr>
            <a:r>
              <a:rPr lang="tr-TR" sz="3200" dirty="0" smtClean="0"/>
              <a:t>-   Depresyon</a:t>
            </a:r>
          </a:p>
          <a:p>
            <a:pPr marL="514350" lvl="1" indent="0" eaLnBrk="1" hangingPunct="1">
              <a:buFontTx/>
              <a:buNone/>
              <a:defRPr/>
            </a:pPr>
            <a:r>
              <a:rPr lang="tr-TR" sz="3200" dirty="0" smtClean="0"/>
              <a:t>-   Sosyal hayattan kendini soyutlama</a:t>
            </a:r>
          </a:p>
          <a:p>
            <a:pPr marL="514350" lvl="1" indent="0" eaLnBrk="1" hangingPunct="1">
              <a:buFontTx/>
              <a:buNone/>
              <a:defRPr/>
            </a:pPr>
            <a:r>
              <a:rPr lang="tr-TR" sz="3200" dirty="0" smtClean="0">
                <a:solidFill>
                  <a:srgbClr val="000000"/>
                </a:solidFill>
              </a:rPr>
              <a:t>-   Yaşına uygun olmayan cinsel davranışlar, Cinsel davranışlarda artma,  yaşadıkları cinsel travmayı yeniden yaşama ve tekrarlama eğilimi: cinsel oyunlar oynama, erişkinleri ayartıcı davranışlarda bulunma</a:t>
            </a:r>
            <a:r>
              <a:rPr lang="tr-TR" sz="3200" dirty="0">
                <a:solidFill>
                  <a:srgbClr val="000000"/>
                </a:solidFill>
              </a:rPr>
              <a:t>.</a:t>
            </a:r>
            <a:endParaRPr lang="tr-TR" sz="3200" dirty="0" smtClean="0"/>
          </a:p>
          <a:p>
            <a:pPr marL="0" indent="0" eaLnBrk="1" hangingPunct="1">
              <a:buFontTx/>
              <a:buNone/>
              <a:defRPr/>
            </a:pPr>
            <a:endParaRPr lang="tr-TR" dirty="0" smtClean="0"/>
          </a:p>
          <a:p>
            <a:pPr marL="0" indent="0" eaLnBrk="1" hangingPunct="1">
              <a:buFontTx/>
              <a:buNone/>
              <a:defRPr/>
            </a:pPr>
            <a:endParaRPr lang="tr-TR" dirty="0" smtClean="0"/>
          </a:p>
        </p:txBody>
      </p:sp>
    </p:spTree>
    <p:extLst>
      <p:ext uri="{BB962C8B-B14F-4D97-AF65-F5344CB8AC3E}">
        <p14:creationId xmlns:p14="http://schemas.microsoft.com/office/powerpoint/2010/main" val="403453727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7A381E5-8121-440F-8A3B-38A318299B74}" type="slidenum">
              <a:rPr lang="tr-TR" sz="1400" smtClean="0"/>
              <a:pPr eaLnBrk="1" hangingPunct="1"/>
              <a:t>22</a:t>
            </a:fld>
            <a:endParaRPr lang="tr-TR" sz="1400" smtClean="0"/>
          </a:p>
        </p:txBody>
      </p:sp>
      <p:sp>
        <p:nvSpPr>
          <p:cNvPr id="21507" name="Rectangle 3"/>
          <p:cNvSpPr>
            <a:spLocks noGrp="1" noChangeArrowheads="1"/>
          </p:cNvSpPr>
          <p:nvPr>
            <p:ph type="body" idx="1"/>
          </p:nvPr>
        </p:nvSpPr>
        <p:spPr>
          <a:xfrm>
            <a:off x="468313" y="304800"/>
            <a:ext cx="8370887" cy="5932488"/>
          </a:xfrm>
        </p:spPr>
        <p:txBody>
          <a:bodyPr/>
          <a:lstStyle/>
          <a:p>
            <a:pPr eaLnBrk="1" hangingPunct="1">
              <a:lnSpc>
                <a:spcPct val="90000"/>
              </a:lnSpc>
            </a:pPr>
            <a:endParaRPr lang="tr-TR" sz="2800" dirty="0" smtClean="0">
              <a:solidFill>
                <a:srgbClr val="FF0000"/>
              </a:solidFill>
            </a:endParaRPr>
          </a:p>
          <a:p>
            <a:pPr eaLnBrk="1" hangingPunct="1">
              <a:lnSpc>
                <a:spcPct val="90000"/>
              </a:lnSpc>
            </a:pPr>
            <a:r>
              <a:rPr lang="tr-TR" sz="2800" b="1" dirty="0" smtClean="0">
                <a:solidFill>
                  <a:srgbClr val="FF0000"/>
                </a:solidFill>
              </a:rPr>
              <a:t>DAVRANIŞ BOZUKLUKLARI </a:t>
            </a:r>
          </a:p>
          <a:p>
            <a:pPr lvl="1" eaLnBrk="1" hangingPunct="1">
              <a:lnSpc>
                <a:spcPct val="90000"/>
              </a:lnSpc>
              <a:buFontTx/>
              <a:buNone/>
            </a:pPr>
            <a:endParaRPr lang="tr-TR" sz="2000" b="1" dirty="0" smtClean="0">
              <a:solidFill>
                <a:srgbClr val="FF9900"/>
              </a:solidFill>
            </a:endParaRPr>
          </a:p>
          <a:p>
            <a:pPr>
              <a:lnSpc>
                <a:spcPct val="90000"/>
              </a:lnSpc>
            </a:pPr>
            <a:r>
              <a:rPr lang="tr-TR" sz="2000" dirty="0" smtClean="0">
                <a:solidFill>
                  <a:srgbClr val="000000"/>
                </a:solidFill>
              </a:rPr>
              <a:t>Cinsel istismara uğrayan çocukların  %50'sinde travma sonrası stres bozukluğu görülmekte</a:t>
            </a:r>
            <a:endParaRPr lang="tr-TR" sz="2000" dirty="0" smtClean="0"/>
          </a:p>
          <a:p>
            <a:pPr>
              <a:lnSpc>
                <a:spcPct val="90000"/>
              </a:lnSpc>
            </a:pPr>
            <a:r>
              <a:rPr lang="tr-TR" sz="2000" dirty="0" smtClean="0"/>
              <a:t>Kendine güven azalması</a:t>
            </a:r>
          </a:p>
          <a:p>
            <a:pPr>
              <a:lnSpc>
                <a:spcPct val="90000"/>
              </a:lnSpc>
            </a:pPr>
            <a:r>
              <a:rPr lang="tr-TR" sz="2000" dirty="0" smtClean="0"/>
              <a:t>İntihar girişimleri ve düşünceleri</a:t>
            </a:r>
          </a:p>
          <a:p>
            <a:pPr>
              <a:lnSpc>
                <a:spcPct val="90000"/>
              </a:lnSpc>
            </a:pPr>
            <a:r>
              <a:rPr lang="tr-TR" sz="2000" dirty="0" smtClean="0"/>
              <a:t>Evden kaçma girişimleri </a:t>
            </a:r>
          </a:p>
          <a:p>
            <a:pPr>
              <a:lnSpc>
                <a:spcPct val="90000"/>
              </a:lnSpc>
            </a:pPr>
            <a:r>
              <a:rPr lang="tr-TR" sz="2000" dirty="0" smtClean="0"/>
              <a:t>Madde ve alkol  kullanımı</a:t>
            </a:r>
          </a:p>
          <a:p>
            <a:pPr>
              <a:lnSpc>
                <a:spcPct val="90000"/>
              </a:lnSpc>
            </a:pPr>
            <a:r>
              <a:rPr lang="tr-TR" sz="2000" dirty="0" smtClean="0"/>
              <a:t>Psikosomatik, jinekolojik şikayetleri</a:t>
            </a:r>
          </a:p>
          <a:p>
            <a:pPr eaLnBrk="1" hangingPunct="1">
              <a:lnSpc>
                <a:spcPct val="90000"/>
              </a:lnSpc>
              <a:buFontTx/>
              <a:buNone/>
            </a:pPr>
            <a:r>
              <a:rPr lang="tr-TR" sz="2800" b="1" dirty="0" smtClean="0">
                <a:solidFill>
                  <a:srgbClr val="000000"/>
                </a:solidFill>
              </a:rPr>
              <a:t>.</a:t>
            </a:r>
            <a:r>
              <a:rPr lang="tr-TR" sz="2000" dirty="0" smtClean="0">
                <a:solidFill>
                  <a:srgbClr val="000000"/>
                </a:solidFill>
              </a:rPr>
              <a:t>	Düşük benlik saygısı, </a:t>
            </a:r>
            <a:r>
              <a:rPr lang="tr-TR" sz="2000" dirty="0" err="1" smtClean="0">
                <a:solidFill>
                  <a:srgbClr val="000000"/>
                </a:solidFill>
              </a:rPr>
              <a:t>damgalanmışlık</a:t>
            </a:r>
            <a:r>
              <a:rPr lang="tr-TR" sz="2000" dirty="0" smtClean="0">
                <a:solidFill>
                  <a:srgbClr val="000000"/>
                </a:solidFill>
              </a:rPr>
              <a:t> hissi, </a:t>
            </a:r>
          </a:p>
          <a:p>
            <a:pPr eaLnBrk="1" hangingPunct="1">
              <a:lnSpc>
                <a:spcPct val="90000"/>
              </a:lnSpc>
              <a:buFont typeface="Arial" pitchFamily="34" charset="0"/>
              <a:buChar char="•"/>
            </a:pPr>
            <a:r>
              <a:rPr lang="tr-TR" sz="2000" dirty="0">
                <a:solidFill>
                  <a:srgbClr val="000000"/>
                </a:solidFill>
              </a:rPr>
              <a:t>İdrar ve gaita kontrol bozuklukları</a:t>
            </a:r>
          </a:p>
          <a:p>
            <a:pPr eaLnBrk="1" hangingPunct="1">
              <a:lnSpc>
                <a:spcPct val="90000"/>
              </a:lnSpc>
              <a:buFont typeface="Arial" pitchFamily="34" charset="0"/>
              <a:buChar char="•"/>
            </a:pPr>
            <a:r>
              <a:rPr lang="tr-TR" sz="2000" dirty="0">
                <a:solidFill>
                  <a:srgbClr val="000000"/>
                </a:solidFill>
              </a:rPr>
              <a:t>Parmak emmek</a:t>
            </a:r>
          </a:p>
          <a:p>
            <a:pPr eaLnBrk="1" hangingPunct="1">
              <a:lnSpc>
                <a:spcPct val="90000"/>
              </a:lnSpc>
              <a:buFont typeface="Arial" pitchFamily="34" charset="0"/>
              <a:buChar char="•"/>
            </a:pPr>
            <a:r>
              <a:rPr lang="tr-TR" sz="2000" dirty="0">
                <a:solidFill>
                  <a:srgbClr val="000000"/>
                </a:solidFill>
              </a:rPr>
              <a:t>İçe kapanma</a:t>
            </a:r>
          </a:p>
          <a:p>
            <a:pPr eaLnBrk="1" hangingPunct="1">
              <a:lnSpc>
                <a:spcPct val="90000"/>
              </a:lnSpc>
              <a:buFont typeface="Arial" pitchFamily="34" charset="0"/>
              <a:buChar char="•"/>
            </a:pPr>
            <a:r>
              <a:rPr lang="tr-TR" sz="2000" dirty="0">
                <a:solidFill>
                  <a:srgbClr val="000000"/>
                </a:solidFill>
              </a:rPr>
              <a:t>Cinsel içerikli oyun ve davranışlardır</a:t>
            </a:r>
            <a:br>
              <a:rPr lang="tr-TR" sz="2000" dirty="0">
                <a:solidFill>
                  <a:srgbClr val="000000"/>
                </a:solidFill>
              </a:rPr>
            </a:br>
            <a:r>
              <a:rPr lang="tr-TR" sz="2000" dirty="0">
                <a:solidFill>
                  <a:srgbClr val="000000"/>
                </a:solidFill>
              </a:rPr>
              <a:t>Oyuncak bebeklerle oyun</a:t>
            </a:r>
          </a:p>
          <a:p>
            <a:pPr eaLnBrk="1" hangingPunct="1">
              <a:lnSpc>
                <a:spcPct val="90000"/>
              </a:lnSpc>
              <a:buFontTx/>
              <a:buNone/>
            </a:pPr>
            <a:endParaRPr lang="tr-TR" sz="2800" dirty="0" smtClean="0">
              <a:solidFill>
                <a:srgbClr val="000000"/>
              </a:solidFill>
            </a:endParaRPr>
          </a:p>
          <a:p>
            <a:pPr eaLnBrk="1" hangingPunct="1">
              <a:lnSpc>
                <a:spcPct val="90000"/>
              </a:lnSpc>
            </a:pPr>
            <a:endParaRPr lang="tr-TR" sz="1600" dirty="0" smtClean="0"/>
          </a:p>
          <a:p>
            <a:pPr eaLnBrk="1" hangingPunct="1">
              <a:lnSpc>
                <a:spcPct val="90000"/>
              </a:lnSpc>
            </a:pPr>
            <a:endParaRPr lang="tr-TR" sz="2000" dirty="0" smtClean="0"/>
          </a:p>
          <a:p>
            <a:pPr eaLnBrk="1" hangingPunct="1">
              <a:lnSpc>
                <a:spcPct val="90000"/>
              </a:lnSpc>
            </a:pPr>
            <a:endParaRPr lang="tr-TR" sz="2400" dirty="0" smtClean="0"/>
          </a:p>
        </p:txBody>
      </p:sp>
    </p:spTree>
    <p:extLst>
      <p:ext uri="{BB962C8B-B14F-4D97-AF65-F5344CB8AC3E}">
        <p14:creationId xmlns:p14="http://schemas.microsoft.com/office/powerpoint/2010/main" val="179498829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BD7DCA3-85FB-4F9F-89E4-B1FE6861EB4A}" type="slidenum">
              <a:rPr lang="tr-TR" sz="1400" smtClean="0"/>
              <a:pPr eaLnBrk="1" hangingPunct="1"/>
              <a:t>23</a:t>
            </a:fld>
            <a:endParaRPr lang="tr-TR" sz="1400" smtClean="0"/>
          </a:p>
        </p:txBody>
      </p:sp>
      <p:sp>
        <p:nvSpPr>
          <p:cNvPr id="25603" name="Rectangle 2"/>
          <p:cNvSpPr>
            <a:spLocks noChangeArrowheads="1"/>
          </p:cNvSpPr>
          <p:nvPr/>
        </p:nvSpPr>
        <p:spPr bwMode="auto">
          <a:xfrm>
            <a:off x="457200" y="404813"/>
            <a:ext cx="8362950" cy="746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tr-TR" sz="3200" dirty="0" smtClean="0">
                <a:solidFill>
                  <a:srgbClr val="FF0000"/>
                </a:solidFill>
              </a:rPr>
              <a:t>Çocuklar yaşadıklarını neden söylemezler</a:t>
            </a:r>
            <a:r>
              <a:rPr lang="tr-TR" sz="3200" dirty="0">
                <a:solidFill>
                  <a:srgbClr val="FF0000"/>
                </a:solidFill>
              </a:rPr>
              <a:t>? </a:t>
            </a:r>
            <a:endParaRPr lang="tr-TR" sz="4400" dirty="0">
              <a:solidFill>
                <a:schemeClr val="tx2"/>
              </a:solidFill>
            </a:endParaRPr>
          </a:p>
          <a:p>
            <a:pPr marL="457200" indent="-457200">
              <a:spcBef>
                <a:spcPts val="600"/>
              </a:spcBef>
              <a:buFont typeface="Arial" pitchFamily="34" charset="0"/>
              <a:buChar char="•"/>
            </a:pPr>
            <a:r>
              <a:rPr lang="tr-TR" sz="2400" dirty="0" smtClean="0">
                <a:latin typeface="+mj-lt"/>
              </a:rPr>
              <a:t>Kendilerine </a:t>
            </a:r>
            <a:r>
              <a:rPr lang="tr-TR" sz="2400" dirty="0">
                <a:latin typeface="+mj-lt"/>
              </a:rPr>
              <a:t>inanılmayacağından korkarlar. </a:t>
            </a:r>
          </a:p>
          <a:p>
            <a:pPr marL="342900" indent="-342900">
              <a:spcBef>
                <a:spcPts val="600"/>
              </a:spcBef>
              <a:buFont typeface="Arial" pitchFamily="34" charset="0"/>
              <a:buChar char="•"/>
            </a:pPr>
            <a:r>
              <a:rPr lang="tr-TR" sz="2400" dirty="0">
                <a:latin typeface="+mj-lt"/>
              </a:rPr>
              <a:t> </a:t>
            </a:r>
            <a:r>
              <a:rPr lang="tr-TR" sz="2400" dirty="0" smtClean="0">
                <a:latin typeface="+mj-lt"/>
              </a:rPr>
              <a:t> Çocuklar </a:t>
            </a:r>
            <a:r>
              <a:rPr lang="tr-TR" sz="2400" dirty="0">
                <a:latin typeface="+mj-lt"/>
              </a:rPr>
              <a:t>yetişkinler kadar güvenilirdir. </a:t>
            </a:r>
          </a:p>
          <a:p>
            <a:pPr marL="342900" indent="-342900">
              <a:spcBef>
                <a:spcPts val="600"/>
              </a:spcBef>
              <a:buFont typeface="Arial" pitchFamily="34" charset="0"/>
              <a:buChar char="•"/>
            </a:pPr>
            <a:r>
              <a:rPr lang="tr-TR" sz="2400" dirty="0">
                <a:latin typeface="+mj-lt"/>
              </a:rPr>
              <a:t> </a:t>
            </a:r>
            <a:r>
              <a:rPr lang="tr-TR" sz="2400" dirty="0" smtClean="0">
                <a:latin typeface="+mj-lt"/>
              </a:rPr>
              <a:t> Cinsel </a:t>
            </a:r>
            <a:r>
              <a:rPr lang="tr-TR" sz="2400" dirty="0">
                <a:latin typeface="+mj-lt"/>
              </a:rPr>
              <a:t>istismara uğramamış bir çocuğun yetişkinlerle ilgili cinsel fantezi uydurması çok zordur. </a:t>
            </a:r>
            <a:endParaRPr lang="tr-TR" sz="2400" dirty="0" smtClean="0">
              <a:latin typeface="+mj-lt"/>
            </a:endParaRPr>
          </a:p>
          <a:p>
            <a:pPr marL="342900" indent="-342900">
              <a:spcBef>
                <a:spcPts val="600"/>
              </a:spcBef>
              <a:buFont typeface="Arial" pitchFamily="34" charset="0"/>
              <a:buChar char="•"/>
            </a:pPr>
            <a:r>
              <a:rPr lang="tr-TR" sz="2400" dirty="0">
                <a:latin typeface="+mj-lt"/>
              </a:rPr>
              <a:t> </a:t>
            </a:r>
            <a:r>
              <a:rPr lang="tr-TR" sz="2400" dirty="0" smtClean="0">
                <a:latin typeface="+mj-lt"/>
              </a:rPr>
              <a:t>  İstismarcıyı </a:t>
            </a:r>
            <a:r>
              <a:rPr lang="tr-TR" sz="2400" dirty="0">
                <a:latin typeface="+mj-lt"/>
              </a:rPr>
              <a:t>seviyor ve ona zarar gelmesini istemiyor olabilir. </a:t>
            </a:r>
          </a:p>
          <a:p>
            <a:pPr marL="342900" indent="-342900">
              <a:spcBef>
                <a:spcPts val="600"/>
              </a:spcBef>
              <a:buFont typeface="Arial" pitchFamily="34" charset="0"/>
              <a:buChar char="•"/>
            </a:pPr>
            <a:r>
              <a:rPr lang="tr-TR" sz="2400" dirty="0">
                <a:latin typeface="+mj-lt"/>
              </a:rPr>
              <a:t> </a:t>
            </a:r>
            <a:r>
              <a:rPr lang="tr-TR" sz="2400" dirty="0" smtClean="0">
                <a:latin typeface="+mj-lt"/>
              </a:rPr>
              <a:t> Ailesini  </a:t>
            </a:r>
            <a:r>
              <a:rPr lang="tr-TR" sz="2400" dirty="0">
                <a:latin typeface="+mj-lt"/>
              </a:rPr>
              <a:t>çok zor duruma sokmaktan korkar ve duyulmasından utanır</a:t>
            </a:r>
            <a:r>
              <a:rPr lang="tr-TR" sz="2400" dirty="0" smtClean="0">
                <a:latin typeface="+mj-lt"/>
              </a:rPr>
              <a:t>.</a:t>
            </a:r>
          </a:p>
          <a:p>
            <a:pPr marL="342900" indent="-342900">
              <a:spcBef>
                <a:spcPts val="600"/>
              </a:spcBef>
              <a:buFont typeface="Arial" pitchFamily="34" charset="0"/>
              <a:buChar char="•"/>
            </a:pPr>
            <a:r>
              <a:rPr lang="tr-TR" sz="2400" dirty="0">
                <a:latin typeface="+mj-lt"/>
              </a:rPr>
              <a:t>Korkarlar...(kendisine zarar vereceğinden, ailesine zarar vereceğinden, yalnız kalmaktan)</a:t>
            </a:r>
          </a:p>
          <a:p>
            <a:pPr marL="342900" indent="-342900">
              <a:spcBef>
                <a:spcPts val="600"/>
              </a:spcBef>
              <a:buFont typeface="Arial" pitchFamily="34" charset="0"/>
              <a:buChar char="•"/>
            </a:pPr>
            <a:r>
              <a:rPr lang="tr-TR" sz="2400" dirty="0">
                <a:latin typeface="+mj-lt"/>
              </a:rPr>
              <a:t>Nasıl ve kime söyleyeceğini bilemeyebilir (bu konuları paylaşabileceği kişi yoktur )</a:t>
            </a:r>
          </a:p>
          <a:p>
            <a:pPr>
              <a:spcBef>
                <a:spcPts val="600"/>
              </a:spcBef>
            </a:pPr>
            <a:endParaRPr lang="tr-TR" sz="2400" dirty="0">
              <a:latin typeface="+mj-lt"/>
            </a:endParaRPr>
          </a:p>
          <a:p>
            <a:pPr>
              <a:spcBef>
                <a:spcPct val="50000"/>
              </a:spcBef>
            </a:pPr>
            <a:endParaRPr lang="tr-TR" sz="2400" dirty="0" smtClean="0">
              <a:latin typeface="+mj-lt"/>
            </a:endParaRPr>
          </a:p>
          <a:p>
            <a:pPr>
              <a:spcBef>
                <a:spcPct val="50000"/>
              </a:spcBef>
            </a:pPr>
            <a:endParaRPr lang="tr-TR" sz="3200" dirty="0">
              <a:latin typeface="+mj-lt"/>
            </a:endParaRPr>
          </a:p>
          <a:p>
            <a:pPr>
              <a:spcBef>
                <a:spcPct val="50000"/>
              </a:spcBef>
              <a:buFontTx/>
              <a:buChar char="•"/>
            </a:pPr>
            <a:endParaRPr lang="tr-TR" dirty="0"/>
          </a:p>
        </p:txBody>
      </p:sp>
    </p:spTree>
    <p:extLst>
      <p:ext uri="{BB962C8B-B14F-4D97-AF65-F5344CB8AC3E}">
        <p14:creationId xmlns:p14="http://schemas.microsoft.com/office/powerpoint/2010/main" val="152767537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7975A74-6497-4089-A4BE-43B2047E6BB4}" type="slidenum">
              <a:rPr lang="tr-TR" sz="1400" smtClean="0"/>
              <a:pPr eaLnBrk="1" hangingPunct="1"/>
              <a:t>24</a:t>
            </a:fld>
            <a:endParaRPr lang="tr-TR" sz="1400" smtClean="0"/>
          </a:p>
        </p:txBody>
      </p:sp>
      <p:sp>
        <p:nvSpPr>
          <p:cNvPr id="100355" name="Rectangle 3"/>
          <p:cNvSpPr>
            <a:spLocks noGrp="1" noChangeArrowheads="1"/>
          </p:cNvSpPr>
          <p:nvPr>
            <p:ph type="body" idx="1"/>
          </p:nvPr>
        </p:nvSpPr>
        <p:spPr>
          <a:xfrm>
            <a:off x="381000" y="692150"/>
            <a:ext cx="8534400" cy="5403850"/>
          </a:xfrm>
        </p:spPr>
        <p:txBody>
          <a:bodyPr/>
          <a:lstStyle/>
          <a:p>
            <a:pPr eaLnBrk="1" hangingPunct="1">
              <a:defRPr/>
            </a:pPr>
            <a:r>
              <a:rPr lang="tr-TR" sz="2400" dirty="0" smtClean="0"/>
              <a:t>İstismarcı tarafından kendisine çok güzel hediyeler verilmiş olabilir ve onları kaybetmekten korkabilirler</a:t>
            </a:r>
          </a:p>
          <a:p>
            <a:pPr eaLnBrk="1" hangingPunct="1">
              <a:defRPr/>
            </a:pPr>
            <a:r>
              <a:rPr lang="tr-TR" sz="2400" dirty="0" smtClean="0"/>
              <a:t>Genelde bunu bir oyun olarak algılarlar ve kötü bir şey olduğunu bilmeyebilirler</a:t>
            </a:r>
          </a:p>
          <a:p>
            <a:pPr eaLnBrk="1" hangingPunct="1">
              <a:defRPr/>
            </a:pPr>
            <a:r>
              <a:rPr lang="tr-TR" sz="2400" dirty="0" smtClean="0"/>
              <a:t>Dışlanmaktan korkarlar</a:t>
            </a:r>
          </a:p>
          <a:p>
            <a:pPr eaLnBrk="1" hangingPunct="1">
              <a:defRPr/>
            </a:pPr>
            <a:r>
              <a:rPr lang="tr-TR" sz="2400" dirty="0" smtClean="0"/>
              <a:t>Cinsellikle ilgili konuları konuşmaktan utanırlar </a:t>
            </a:r>
          </a:p>
          <a:p>
            <a:pPr eaLnBrk="1" hangingPunct="1">
              <a:defRPr/>
            </a:pPr>
            <a:r>
              <a:rPr lang="tr-TR" sz="2400" dirty="0"/>
              <a:t>Bu eylemlerin yanlış ve suç olduğunu bilemeyebilir</a:t>
            </a:r>
          </a:p>
          <a:p>
            <a:pPr eaLnBrk="1" hangingPunct="1">
              <a:defRPr/>
            </a:pPr>
            <a:r>
              <a:rPr lang="tr-TR" sz="2400" dirty="0"/>
              <a:t>İyi ve terbiyeli çocukların bu konuları konuşmayacağı tembih edilmiştir.</a:t>
            </a:r>
          </a:p>
          <a:p>
            <a:pPr eaLnBrk="1" hangingPunct="1">
              <a:defRPr/>
            </a:pPr>
            <a:endParaRPr lang="tr-TR" sz="2400" dirty="0" smtClean="0"/>
          </a:p>
          <a:p>
            <a:pPr eaLnBrk="1" hangingPunct="1">
              <a:defRPr/>
            </a:pPr>
            <a:endParaRPr lang="tr-TR" dirty="0" smtClean="0"/>
          </a:p>
          <a:p>
            <a:pPr eaLnBrk="1" hangingPunct="1">
              <a:defRPr/>
            </a:pPr>
            <a:endParaRPr lang="tr-TR" sz="2400" dirty="0" smtClean="0"/>
          </a:p>
          <a:p>
            <a:pPr eaLnBrk="1" hangingPunct="1">
              <a:defRPr/>
            </a:pPr>
            <a:endParaRPr lang="tr-TR" dirty="0" smtClean="0"/>
          </a:p>
        </p:txBody>
      </p:sp>
    </p:spTree>
    <p:extLst>
      <p:ext uri="{BB962C8B-B14F-4D97-AF65-F5344CB8AC3E}">
        <p14:creationId xmlns:p14="http://schemas.microsoft.com/office/powerpoint/2010/main" val="688030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3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8" dur="3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3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wd">
                                    <p:tmPct val="100000"/>
                                  </p:iterate>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300" fill="hold"/>
                                        <p:tgtEl>
                                          <p:spTgt spid="100355">
                                            <p:txEl>
                                              <p:pRg st="2" end="2"/>
                                            </p:txEl>
                                          </p:spTgt>
                                        </p:tgtEl>
                                        <p:attrNameLst>
                                          <p:attrName>ppt_x</p:attrName>
                                        </p:attrNameLst>
                                      </p:cBhvr>
                                      <p:tavLst>
                                        <p:tav tm="0">
                                          <p:val>
                                            <p:strVal val="0-#ppt_w/2"/>
                                          </p:val>
                                        </p:tav>
                                        <p:tav tm="100000">
                                          <p:val>
                                            <p:strVal val="#ppt_x"/>
                                          </p:val>
                                        </p:tav>
                                      </p:tavLst>
                                    </p:anim>
                                    <p:anim calcmode="lin" valueType="num">
                                      <p:cBhvr additive="base">
                                        <p:cTn id="20" dur="3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iterate type="wd">
                                    <p:tmPct val="100000"/>
                                  </p:iterate>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300" fill="hold"/>
                                        <p:tgtEl>
                                          <p:spTgt spid="100355">
                                            <p:txEl>
                                              <p:pRg st="3" end="3"/>
                                            </p:txEl>
                                          </p:spTgt>
                                        </p:tgtEl>
                                        <p:attrNameLst>
                                          <p:attrName>ppt_x</p:attrName>
                                        </p:attrNameLst>
                                      </p:cBhvr>
                                      <p:tavLst>
                                        <p:tav tm="0">
                                          <p:val>
                                            <p:strVal val="0-#ppt_w/2"/>
                                          </p:val>
                                        </p:tav>
                                        <p:tav tm="100000">
                                          <p:val>
                                            <p:strVal val="#ppt_x"/>
                                          </p:val>
                                        </p:tav>
                                      </p:tavLst>
                                    </p:anim>
                                    <p:anim calcmode="lin" valueType="num">
                                      <p:cBhvr additive="base">
                                        <p:cTn id="26" dur="3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wd">
                                    <p:tmPct val="100000"/>
                                  </p:iterate>
                                  <p:childTnLst>
                                    <p:set>
                                      <p:cBhvr>
                                        <p:cTn id="30" dur="1" fill="hold">
                                          <p:stCondLst>
                                            <p:cond delay="0"/>
                                          </p:stCondLst>
                                        </p:cTn>
                                        <p:tgtEl>
                                          <p:spTgt spid="100355">
                                            <p:txEl>
                                              <p:pRg st="4" end="4"/>
                                            </p:txEl>
                                          </p:spTgt>
                                        </p:tgtEl>
                                        <p:attrNameLst>
                                          <p:attrName>style.visibility</p:attrName>
                                        </p:attrNameLst>
                                      </p:cBhvr>
                                      <p:to>
                                        <p:strVal val="visible"/>
                                      </p:to>
                                    </p:set>
                                    <p:anim calcmode="lin" valueType="num">
                                      <p:cBhvr additive="base">
                                        <p:cTn id="31" dur="300" fill="hold"/>
                                        <p:tgtEl>
                                          <p:spTgt spid="100355">
                                            <p:txEl>
                                              <p:pRg st="4" end="4"/>
                                            </p:txEl>
                                          </p:spTgt>
                                        </p:tgtEl>
                                        <p:attrNameLst>
                                          <p:attrName>ppt_x</p:attrName>
                                        </p:attrNameLst>
                                      </p:cBhvr>
                                      <p:tavLst>
                                        <p:tav tm="0">
                                          <p:val>
                                            <p:strVal val="0-#ppt_w/2"/>
                                          </p:val>
                                        </p:tav>
                                        <p:tav tm="100000">
                                          <p:val>
                                            <p:strVal val="#ppt_x"/>
                                          </p:val>
                                        </p:tav>
                                      </p:tavLst>
                                    </p:anim>
                                    <p:anim calcmode="lin" valueType="num">
                                      <p:cBhvr additive="base">
                                        <p:cTn id="32" dur="300" fill="hold"/>
                                        <p:tgtEl>
                                          <p:spTgt spid="1003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iterate type="wd">
                                    <p:tmPct val="100000"/>
                                  </p:iterate>
                                  <p:childTnLst>
                                    <p:set>
                                      <p:cBhvr>
                                        <p:cTn id="36" dur="1" fill="hold">
                                          <p:stCondLst>
                                            <p:cond delay="0"/>
                                          </p:stCondLst>
                                        </p:cTn>
                                        <p:tgtEl>
                                          <p:spTgt spid="100355">
                                            <p:txEl>
                                              <p:pRg st="5" end="5"/>
                                            </p:txEl>
                                          </p:spTgt>
                                        </p:tgtEl>
                                        <p:attrNameLst>
                                          <p:attrName>style.visibility</p:attrName>
                                        </p:attrNameLst>
                                      </p:cBhvr>
                                      <p:to>
                                        <p:strVal val="visible"/>
                                      </p:to>
                                    </p:set>
                                    <p:anim calcmode="lin" valueType="num">
                                      <p:cBhvr additive="base">
                                        <p:cTn id="37" dur="300" fill="hold"/>
                                        <p:tgtEl>
                                          <p:spTgt spid="100355">
                                            <p:txEl>
                                              <p:pRg st="5" end="5"/>
                                            </p:txEl>
                                          </p:spTgt>
                                        </p:tgtEl>
                                        <p:attrNameLst>
                                          <p:attrName>ppt_x</p:attrName>
                                        </p:attrNameLst>
                                      </p:cBhvr>
                                      <p:tavLst>
                                        <p:tav tm="0">
                                          <p:val>
                                            <p:strVal val="0-#ppt_w/2"/>
                                          </p:val>
                                        </p:tav>
                                        <p:tav tm="100000">
                                          <p:val>
                                            <p:strVal val="#ppt_x"/>
                                          </p:val>
                                        </p:tav>
                                      </p:tavLst>
                                    </p:anim>
                                    <p:anim calcmode="lin" valueType="num">
                                      <p:cBhvr additive="base">
                                        <p:cTn id="38" dur="300" fill="hold"/>
                                        <p:tgtEl>
                                          <p:spTgt spid="1003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76063" cy="5386090"/>
          </a:xfrm>
          <a:prstGeom prst="rect">
            <a:avLst/>
          </a:prstGeom>
          <a:ln w="76200">
            <a:solidFill>
              <a:srgbClr val="000099"/>
            </a:solidFill>
          </a:ln>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tr-TR" sz="3200" b="1" dirty="0">
                <a:solidFill>
                  <a:prstClr val="black"/>
                </a:solidFill>
              </a:rPr>
              <a:t>Çocuklar  Sonunda </a:t>
            </a:r>
            <a:r>
              <a:rPr lang="tr-TR" sz="3200" b="1" dirty="0" smtClean="0">
                <a:solidFill>
                  <a:prstClr val="black"/>
                </a:solidFill>
              </a:rPr>
              <a:t>Ne Zaman </a:t>
            </a:r>
            <a:r>
              <a:rPr lang="tr-TR" sz="3200" b="1" dirty="0">
                <a:solidFill>
                  <a:prstClr val="black"/>
                </a:solidFill>
              </a:rPr>
              <a:t>Söylerler?</a:t>
            </a:r>
          </a:p>
          <a:p>
            <a:pPr fontAlgn="auto">
              <a:spcBef>
                <a:spcPts val="0"/>
              </a:spcBef>
              <a:spcAft>
                <a:spcPts val="0"/>
              </a:spcAft>
              <a:defRPr/>
            </a:pPr>
            <a:r>
              <a:rPr lang="tr-TR" sz="2400" b="1" dirty="0" smtClean="0">
                <a:solidFill>
                  <a:schemeClr val="tx2"/>
                </a:solidFill>
              </a:rPr>
              <a:t>İstismarın </a:t>
            </a:r>
            <a:r>
              <a:rPr lang="tr-TR" sz="2400" b="1" dirty="0">
                <a:solidFill>
                  <a:schemeClr val="tx2"/>
                </a:solidFill>
              </a:rPr>
              <a:t>derecesi,sıklığı artar ve çocuğu korkutursa. Cinsel istismardan korunmayla ilgili bilgi alırsa ve kendisine yapılanın doğru olmadığını fark ederse. Söylenmesi gerektiğini öğrenirse.</a:t>
            </a:r>
          </a:p>
          <a:p>
            <a:pPr fontAlgn="auto">
              <a:spcBef>
                <a:spcPts val="0"/>
              </a:spcBef>
              <a:spcAft>
                <a:spcPts val="0"/>
              </a:spcAft>
              <a:defRPr/>
            </a:pPr>
            <a:r>
              <a:rPr lang="tr-TR" sz="2400" b="1" dirty="0">
                <a:solidFill>
                  <a:schemeClr val="tx2"/>
                </a:solidFill>
              </a:rPr>
              <a:t>Çocuklar sırlarını en yakın arkadaşları ile paylaşmak isteyebilirler</a:t>
            </a:r>
            <a:r>
              <a:rPr lang="tr-TR" sz="2400" b="1" dirty="0" smtClean="0">
                <a:solidFill>
                  <a:schemeClr val="tx2"/>
                </a:solidFill>
              </a:rPr>
              <a:t>.</a:t>
            </a:r>
          </a:p>
          <a:p>
            <a:pPr fontAlgn="auto">
              <a:spcBef>
                <a:spcPts val="0"/>
              </a:spcBef>
              <a:spcAft>
                <a:spcPts val="0"/>
              </a:spcAft>
              <a:defRPr/>
            </a:pPr>
            <a:r>
              <a:rPr lang="tr-TR" sz="2400" b="1" dirty="0">
                <a:solidFill>
                  <a:schemeClr val="tx2"/>
                </a:solidFill>
              </a:rPr>
              <a:t>Kardeşleri kendisinin ilk istismar edildiği yaşa gelmişse onları korumak maksadıyla. </a:t>
            </a:r>
          </a:p>
          <a:p>
            <a:pPr fontAlgn="auto">
              <a:spcBef>
                <a:spcPts val="0"/>
              </a:spcBef>
              <a:spcAft>
                <a:spcPts val="0"/>
              </a:spcAft>
              <a:defRPr/>
            </a:pPr>
            <a:r>
              <a:rPr lang="tr-TR" sz="2400" b="1" dirty="0">
                <a:solidFill>
                  <a:schemeClr val="tx2"/>
                </a:solidFill>
              </a:rPr>
              <a:t>Ergenliğe gelmişse hamilelikten korkar ya da istismarcının baskısından kurtulmak için.</a:t>
            </a:r>
          </a:p>
          <a:p>
            <a:pPr fontAlgn="auto">
              <a:spcBef>
                <a:spcPts val="0"/>
              </a:spcBef>
              <a:spcAft>
                <a:spcPts val="0"/>
              </a:spcAft>
              <a:defRPr/>
            </a:pPr>
            <a:endParaRPr lang="tr-TR" sz="2400" b="1" dirty="0">
              <a:solidFill>
                <a:schemeClr val="tx2"/>
              </a:solidFill>
            </a:endParaRPr>
          </a:p>
          <a:p>
            <a:pPr fontAlgn="auto">
              <a:spcBef>
                <a:spcPts val="0"/>
              </a:spcBef>
              <a:spcAft>
                <a:spcPts val="0"/>
              </a:spcAft>
              <a:defRPr/>
            </a:pPr>
            <a:r>
              <a:rPr lang="tr-TR" sz="2400" b="1" dirty="0">
                <a:solidFill>
                  <a:schemeClr val="tx2"/>
                </a:solidFill>
              </a:rPr>
              <a:t>Çocuk güvenebileceği ve kendisi ile yakından ilgilenen bir yetişkinle karşılaştığı zaman.</a:t>
            </a:r>
          </a:p>
          <a:p>
            <a:pPr fontAlgn="auto">
              <a:spcBef>
                <a:spcPts val="0"/>
              </a:spcBef>
              <a:spcAft>
                <a:spcPts val="0"/>
              </a:spcAft>
              <a:defRPr/>
            </a:pPr>
            <a:r>
              <a:rPr lang="tr-TR" sz="2400" b="1" dirty="0">
                <a:solidFill>
                  <a:schemeClr val="tx2"/>
                </a:solidFill>
              </a:rPr>
              <a:t>Fiziksel bir yakınma sonrası doktora gittiğinde.</a:t>
            </a:r>
          </a:p>
          <a:p>
            <a:pPr fontAlgn="auto">
              <a:spcBef>
                <a:spcPts val="0"/>
              </a:spcBef>
              <a:spcAft>
                <a:spcPts val="0"/>
              </a:spcAft>
              <a:defRPr/>
            </a:pPr>
            <a:endParaRPr lang="tr-TR" sz="2400" b="1" dirty="0">
              <a:solidFill>
                <a:schemeClr val="tx2"/>
              </a:solidFill>
            </a:endParaRPr>
          </a:p>
        </p:txBody>
      </p:sp>
    </p:spTree>
    <p:extLst>
      <p:ext uri="{BB962C8B-B14F-4D97-AF65-F5344CB8AC3E}">
        <p14:creationId xmlns:p14="http://schemas.microsoft.com/office/powerpoint/2010/main" val="1915310163"/>
      </p:ext>
    </p:extLst>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503C33E-7578-4CC2-AD3B-AF3BB7DBF4E8}" type="slidenum">
              <a:rPr lang="tr-TR" sz="1400" smtClean="0"/>
              <a:pPr eaLnBrk="1" hangingPunct="1"/>
              <a:t>26</a:t>
            </a:fld>
            <a:endParaRPr lang="tr-TR" sz="1400" smtClean="0"/>
          </a:p>
        </p:txBody>
      </p:sp>
      <p:sp>
        <p:nvSpPr>
          <p:cNvPr id="31747" name="Rectangle 2"/>
          <p:cNvSpPr>
            <a:spLocks noChangeArrowheads="1"/>
          </p:cNvSpPr>
          <p:nvPr/>
        </p:nvSpPr>
        <p:spPr bwMode="auto">
          <a:xfrm>
            <a:off x="381000" y="838200"/>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spcBef>
                <a:spcPct val="50000"/>
              </a:spcBef>
              <a:buFontTx/>
              <a:buChar char="•"/>
            </a:pPr>
            <a:endParaRPr lang="tr-TR" sz="2000"/>
          </a:p>
        </p:txBody>
      </p:sp>
      <p:sp>
        <p:nvSpPr>
          <p:cNvPr id="37892" name="Rectangle 3"/>
          <p:cNvSpPr>
            <a:spLocks noChangeArrowheads="1"/>
          </p:cNvSpPr>
          <p:nvPr/>
        </p:nvSpPr>
        <p:spPr bwMode="auto">
          <a:xfrm>
            <a:off x="381000" y="1020763"/>
            <a:ext cx="8001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spcBef>
                <a:spcPct val="50000"/>
              </a:spcBef>
              <a:buFontTx/>
              <a:buChar char="-"/>
              <a:defRPr/>
            </a:pPr>
            <a:r>
              <a:rPr lang="tr-TR" sz="2000" dirty="0">
                <a:latin typeface="+mj-lt"/>
              </a:rPr>
              <a:t>Geçmişlerinde cinsel istismara </a:t>
            </a:r>
            <a:r>
              <a:rPr lang="tr-TR" sz="2000" dirty="0" smtClean="0">
                <a:latin typeface="+mj-lt"/>
              </a:rPr>
              <a:t>uğrama </a:t>
            </a:r>
            <a:r>
              <a:rPr lang="tr-TR" sz="2000" dirty="0">
                <a:latin typeface="+mj-lt"/>
              </a:rPr>
              <a:t>öyküleri vardır.  </a:t>
            </a:r>
          </a:p>
          <a:p>
            <a:pPr>
              <a:spcBef>
                <a:spcPct val="50000"/>
              </a:spcBef>
              <a:defRPr/>
            </a:pPr>
            <a:r>
              <a:rPr lang="tr-TR" sz="2000" dirty="0">
                <a:latin typeface="+mj-lt"/>
              </a:rPr>
              <a:t>-  Kendisi de bir şekilde kurbandır.</a:t>
            </a:r>
          </a:p>
          <a:p>
            <a:pPr>
              <a:spcBef>
                <a:spcPct val="50000"/>
              </a:spcBef>
              <a:defRPr/>
            </a:pPr>
            <a:r>
              <a:rPr lang="tr-TR" sz="2000" dirty="0">
                <a:latin typeface="+mj-lt"/>
              </a:rPr>
              <a:t>-  </a:t>
            </a:r>
            <a:r>
              <a:rPr lang="tr-TR" sz="2000" dirty="0" err="1">
                <a:latin typeface="+mj-lt"/>
              </a:rPr>
              <a:t>Pedofili</a:t>
            </a:r>
            <a:r>
              <a:rPr lang="tr-TR" sz="2000" dirty="0">
                <a:latin typeface="+mj-lt"/>
              </a:rPr>
              <a:t> seçtiği kurbanlarda da kendisi ile özdeşleşen paralellik gösterirler.</a:t>
            </a:r>
          </a:p>
          <a:p>
            <a:pPr marL="342900" indent="-342900">
              <a:spcBef>
                <a:spcPct val="50000"/>
              </a:spcBef>
              <a:buFontTx/>
              <a:buChar char="-"/>
              <a:defRPr/>
            </a:pPr>
            <a:r>
              <a:rPr lang="tr-TR" sz="2000" dirty="0" smtClean="0">
                <a:latin typeface="+mj-lt"/>
              </a:rPr>
              <a:t>Kendisinin </a:t>
            </a:r>
            <a:r>
              <a:rPr lang="tr-TR" sz="2000" dirty="0">
                <a:latin typeface="+mj-lt"/>
              </a:rPr>
              <a:t>istismara uğradığı yaştadır ve kendisi için kullanılan yöntemi kullanırlar</a:t>
            </a:r>
            <a:r>
              <a:rPr lang="tr-TR" sz="2000" dirty="0" smtClean="0">
                <a:latin typeface="+mj-lt"/>
              </a:rPr>
              <a:t>.</a:t>
            </a:r>
          </a:p>
          <a:p>
            <a:pPr marL="342900" indent="-342900">
              <a:spcBef>
                <a:spcPct val="50000"/>
              </a:spcBef>
              <a:buFontTx/>
              <a:buChar char="-"/>
              <a:defRPr/>
            </a:pPr>
            <a:r>
              <a:rPr lang="tr-TR" sz="2000" dirty="0">
                <a:latin typeface="+mj-lt"/>
              </a:rPr>
              <a:t>Hiçbir </a:t>
            </a:r>
            <a:r>
              <a:rPr lang="tr-TR" sz="2000" dirty="0" err="1">
                <a:latin typeface="+mj-lt"/>
              </a:rPr>
              <a:t>pedofili</a:t>
            </a:r>
            <a:r>
              <a:rPr lang="tr-TR" sz="2000" dirty="0">
                <a:latin typeface="+mj-lt"/>
              </a:rPr>
              <a:t>, çok iyi korunan, ailesiyle çok yakın ilişkisi olan, anne/babasının tabiri yerindeyse atmaca gibi koruduğu bir çocuğa yaklaşamaz. </a:t>
            </a:r>
          </a:p>
          <a:p>
            <a:pPr marL="342900" indent="-342900">
              <a:spcBef>
                <a:spcPct val="50000"/>
              </a:spcBef>
              <a:buFontTx/>
              <a:buChar char="-"/>
              <a:defRPr/>
            </a:pPr>
            <a:r>
              <a:rPr lang="tr-TR" sz="2000" dirty="0">
                <a:latin typeface="+mj-lt"/>
              </a:rPr>
              <a:t>Tacizciler, etraflarındaki çocuklar arasında seçim yaparken, sevgiye, yakın ilgiye aç olan grubu tercih ediyor. Annesinin/babasının yeterince dinlemediği, kendi halinde büyütülmüş çocuklar. </a:t>
            </a:r>
          </a:p>
          <a:p>
            <a:pPr marL="342900" indent="-342900">
              <a:spcBef>
                <a:spcPct val="50000"/>
              </a:spcBef>
              <a:buFontTx/>
              <a:buChar char="-"/>
              <a:defRPr/>
            </a:pPr>
            <a:endParaRPr lang="tr-TR" sz="2000" dirty="0">
              <a:latin typeface="+mj-lt"/>
            </a:endParaRPr>
          </a:p>
          <a:p>
            <a:pPr lvl="2">
              <a:spcBef>
                <a:spcPct val="50000"/>
              </a:spcBef>
              <a:defRPr/>
            </a:pPr>
            <a:endParaRPr lang="tr-TR" sz="2800" dirty="0"/>
          </a:p>
        </p:txBody>
      </p:sp>
      <p:sp>
        <p:nvSpPr>
          <p:cNvPr id="31749" name="Rectangle 4"/>
          <p:cNvSpPr>
            <a:spLocks noChangeArrowheads="1"/>
          </p:cNvSpPr>
          <p:nvPr/>
        </p:nvSpPr>
        <p:spPr bwMode="auto">
          <a:xfrm>
            <a:off x="609600" y="333375"/>
            <a:ext cx="45386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solidFill>
                  <a:srgbClr val="FF0000"/>
                </a:solidFill>
              </a:rPr>
              <a:t>PEDOFİLİNİN KAREKTERİ</a:t>
            </a:r>
          </a:p>
        </p:txBody>
      </p:sp>
    </p:spTree>
    <p:extLst>
      <p:ext uri="{BB962C8B-B14F-4D97-AF65-F5344CB8AC3E}">
        <p14:creationId xmlns:p14="http://schemas.microsoft.com/office/powerpoint/2010/main" val="130692185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6894295-9B24-4558-8847-D8F3150224F6}" type="slidenum">
              <a:rPr lang="tr-TR" sz="1400" smtClean="0"/>
              <a:pPr eaLnBrk="1" hangingPunct="1"/>
              <a:t>27</a:t>
            </a:fld>
            <a:endParaRPr lang="tr-TR" sz="1400" smtClean="0"/>
          </a:p>
        </p:txBody>
      </p:sp>
      <p:sp>
        <p:nvSpPr>
          <p:cNvPr id="37891" name="Rectangle 3"/>
          <p:cNvSpPr>
            <a:spLocks noGrp="1" noChangeArrowheads="1"/>
          </p:cNvSpPr>
          <p:nvPr>
            <p:ph type="body" idx="1"/>
          </p:nvPr>
        </p:nvSpPr>
        <p:spPr>
          <a:xfrm>
            <a:off x="304800" y="304800"/>
            <a:ext cx="8153400" cy="5791200"/>
          </a:xfrm>
        </p:spPr>
        <p:txBody>
          <a:bodyPr/>
          <a:lstStyle/>
          <a:p>
            <a:pPr eaLnBrk="1" hangingPunct="1">
              <a:lnSpc>
                <a:spcPct val="150000"/>
              </a:lnSpc>
              <a:buFontTx/>
              <a:buNone/>
            </a:pPr>
            <a:r>
              <a:rPr lang="tr-TR" sz="2400" b="1" dirty="0" smtClean="0">
                <a:solidFill>
                  <a:srgbClr val="FF0000"/>
                </a:solidFill>
              </a:rPr>
              <a:t>İSTİSMARCILARIN;</a:t>
            </a:r>
          </a:p>
          <a:p>
            <a:pPr eaLnBrk="1" hangingPunct="1">
              <a:buFontTx/>
              <a:buNone/>
            </a:pPr>
            <a:r>
              <a:rPr lang="tr-TR" sz="2400" dirty="0" smtClean="0">
                <a:solidFill>
                  <a:srgbClr val="000000"/>
                </a:solidFill>
              </a:rPr>
              <a:t>	%85 - %96'sı erkek, </a:t>
            </a:r>
          </a:p>
          <a:p>
            <a:pPr eaLnBrk="1" hangingPunct="1">
              <a:buFontTx/>
              <a:buNone/>
            </a:pPr>
            <a:r>
              <a:rPr lang="tr-TR" sz="2400" dirty="0" smtClean="0">
                <a:solidFill>
                  <a:srgbClr val="000000"/>
                </a:solidFill>
              </a:rPr>
              <a:t>	%75-%80'i de çocuğun tanıdığı birisi. </a:t>
            </a:r>
          </a:p>
          <a:p>
            <a:pPr eaLnBrk="1" hangingPunct="1">
              <a:buFontTx/>
              <a:buNone/>
            </a:pPr>
            <a:r>
              <a:rPr lang="tr-TR" sz="2400" dirty="0" smtClean="0">
                <a:solidFill>
                  <a:srgbClr val="000000"/>
                </a:solidFill>
              </a:rPr>
              <a:t>	Ortalama yaş 30-40    ----	 Evli  -----</a:t>
            </a:r>
            <a:r>
              <a:rPr lang="tr-TR" sz="2400" dirty="0">
                <a:solidFill>
                  <a:srgbClr val="000000"/>
                </a:solidFill>
              </a:rPr>
              <a:t> </a:t>
            </a:r>
            <a:r>
              <a:rPr lang="tr-TR" sz="2400" dirty="0" smtClean="0">
                <a:solidFill>
                  <a:srgbClr val="000000"/>
                </a:solidFill>
              </a:rPr>
              <a:t>    İyi bir iş ve maaşı var </a:t>
            </a:r>
          </a:p>
          <a:p>
            <a:pPr eaLnBrk="1" hangingPunct="1">
              <a:buFontTx/>
              <a:buNone/>
            </a:pPr>
            <a:r>
              <a:rPr lang="tr-TR" sz="2400" dirty="0" smtClean="0"/>
              <a:t>	(Cinsel istismar her </a:t>
            </a:r>
            <a:r>
              <a:rPr lang="tr-TR" sz="2400" dirty="0" err="1" smtClean="0"/>
              <a:t>sosyo</a:t>
            </a:r>
            <a:r>
              <a:rPr lang="tr-TR" sz="2400" dirty="0" smtClean="0"/>
              <a:t> - kültürel düzeyde görülebiliyor, düzeyin yüksek olması istismar riskini azaltmıyor)</a:t>
            </a:r>
          </a:p>
          <a:p>
            <a:pPr eaLnBrk="1" hangingPunct="1">
              <a:buFontTx/>
              <a:buNone/>
            </a:pPr>
            <a:r>
              <a:rPr lang="tr-TR" sz="2400" dirty="0"/>
              <a:t>Cinsel istismara maruz kalan çocukların yaşa göre dağılımları incelendiğinde; </a:t>
            </a:r>
          </a:p>
          <a:p>
            <a:pPr eaLnBrk="1" hangingPunct="1">
              <a:buFontTx/>
              <a:buNone/>
            </a:pPr>
            <a:r>
              <a:rPr lang="tr-TR" sz="2400" dirty="0"/>
              <a:t>	% 30'unun 2-5 yaş, </a:t>
            </a:r>
          </a:p>
          <a:p>
            <a:pPr eaLnBrk="1" hangingPunct="1">
              <a:buFontTx/>
              <a:buNone/>
            </a:pPr>
            <a:r>
              <a:rPr lang="tr-TR" sz="2400" dirty="0"/>
              <a:t>	% 40'ının 6-10 yaş, </a:t>
            </a:r>
          </a:p>
          <a:p>
            <a:pPr eaLnBrk="1" hangingPunct="1">
              <a:buFontTx/>
              <a:buNone/>
            </a:pPr>
            <a:r>
              <a:rPr lang="tr-TR" sz="2400" dirty="0"/>
              <a:t>	% 30'unun 11 - 17 yaş  </a:t>
            </a:r>
          </a:p>
          <a:p>
            <a:pPr eaLnBrk="1" hangingPunct="1">
              <a:buFontTx/>
              <a:buNone/>
            </a:pPr>
            <a:r>
              <a:rPr lang="tr-TR" sz="2400" dirty="0"/>
              <a:t>	Bir başka deyişle olguların %70'ini 10 yaş altı yaş grubu oluşturmaktadır. </a:t>
            </a:r>
          </a:p>
          <a:p>
            <a:pPr eaLnBrk="1" hangingPunct="1">
              <a:lnSpc>
                <a:spcPct val="150000"/>
              </a:lnSpc>
              <a:buFontTx/>
              <a:buNone/>
            </a:pPr>
            <a:endParaRPr lang="tr-TR" sz="2400" dirty="0" smtClean="0"/>
          </a:p>
          <a:p>
            <a:pPr eaLnBrk="1" hangingPunct="1">
              <a:lnSpc>
                <a:spcPct val="150000"/>
              </a:lnSpc>
              <a:buFontTx/>
              <a:buNone/>
            </a:pPr>
            <a:endParaRPr lang="tr-TR" sz="2400" dirty="0" smtClean="0">
              <a:solidFill>
                <a:srgbClr val="000000"/>
              </a:solidFill>
            </a:endParaRPr>
          </a:p>
          <a:p>
            <a:pPr eaLnBrk="1" hangingPunct="1">
              <a:lnSpc>
                <a:spcPct val="150000"/>
              </a:lnSpc>
            </a:pPr>
            <a:endParaRPr lang="tr-TR" sz="2400" dirty="0" smtClean="0"/>
          </a:p>
        </p:txBody>
      </p:sp>
    </p:spTree>
    <p:extLst>
      <p:ext uri="{BB962C8B-B14F-4D97-AF65-F5344CB8AC3E}">
        <p14:creationId xmlns:p14="http://schemas.microsoft.com/office/powerpoint/2010/main" val="30844057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FF330D-6DE4-4C4D-B5F9-B7B0A2025B14}" type="slidenum">
              <a:rPr lang="tr-TR" sz="1400" smtClean="0"/>
              <a:pPr eaLnBrk="1" hangingPunct="1"/>
              <a:t>28</a:t>
            </a:fld>
            <a:endParaRPr lang="tr-TR" sz="1400" smtClean="0"/>
          </a:p>
        </p:txBody>
      </p:sp>
      <p:sp>
        <p:nvSpPr>
          <p:cNvPr id="40963" name="Rectangle 3"/>
          <p:cNvSpPr>
            <a:spLocks noGrp="1" noChangeArrowheads="1"/>
          </p:cNvSpPr>
          <p:nvPr>
            <p:ph type="body" idx="1"/>
          </p:nvPr>
        </p:nvSpPr>
        <p:spPr/>
        <p:txBody>
          <a:bodyPr/>
          <a:lstStyle/>
          <a:p>
            <a:pPr marL="0" indent="0" eaLnBrk="1" hangingPunct="1">
              <a:buNone/>
            </a:pPr>
            <a:r>
              <a:rPr lang="tr-TR" b="1" dirty="0">
                <a:solidFill>
                  <a:srgbClr val="FF0000"/>
                </a:solidFill>
              </a:rPr>
              <a:t>Şüpheli Olgu İle Karşılaştık Ne </a:t>
            </a:r>
            <a:r>
              <a:rPr lang="tr-TR" b="1" dirty="0" smtClean="0">
                <a:solidFill>
                  <a:srgbClr val="FF0000"/>
                </a:solidFill>
              </a:rPr>
              <a:t>Yapılmalı?</a:t>
            </a:r>
            <a:endParaRPr lang="tr-TR" b="1" dirty="0">
              <a:solidFill>
                <a:srgbClr val="FF0000"/>
              </a:solidFill>
            </a:endParaRPr>
          </a:p>
          <a:p>
            <a:pPr eaLnBrk="1" hangingPunct="1"/>
            <a:r>
              <a:rPr lang="tr-TR" dirty="0" smtClean="0"/>
              <a:t>Polis (155)</a:t>
            </a:r>
          </a:p>
          <a:p>
            <a:pPr eaLnBrk="1" hangingPunct="1"/>
            <a:r>
              <a:rPr lang="tr-TR" dirty="0" smtClean="0"/>
              <a:t>Savcılık</a:t>
            </a:r>
          </a:p>
          <a:p>
            <a:pPr eaLnBrk="1" hangingPunct="1"/>
            <a:r>
              <a:rPr lang="tr-TR" dirty="0" smtClean="0"/>
              <a:t>Alo 183 aile, kadın, çocuk ve özürlü sosyal hizmet danışma hattı</a:t>
            </a:r>
          </a:p>
          <a:p>
            <a:pPr eaLnBrk="1" hangingPunct="1"/>
            <a:r>
              <a:rPr lang="tr-TR" dirty="0" smtClean="0"/>
              <a:t>Çocuk koruma merkezlerine </a:t>
            </a:r>
          </a:p>
          <a:p>
            <a:pPr marL="0" indent="0" eaLnBrk="1" hangingPunct="1">
              <a:buNone/>
            </a:pPr>
            <a:r>
              <a:rPr lang="tr-TR" dirty="0" smtClean="0"/>
              <a:t> </a:t>
            </a:r>
            <a:r>
              <a:rPr lang="tr-TR" b="1" dirty="0" smtClean="0"/>
              <a:t>BİLDİRİN</a:t>
            </a:r>
          </a:p>
        </p:txBody>
      </p:sp>
    </p:spTree>
    <p:extLst>
      <p:ext uri="{BB962C8B-B14F-4D97-AF65-F5344CB8AC3E}">
        <p14:creationId xmlns:p14="http://schemas.microsoft.com/office/powerpoint/2010/main" val="303056208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81000" y="807423"/>
            <a:ext cx="8382000" cy="4031873"/>
          </a:xfrm>
          <a:prstGeom prst="rect">
            <a:avLst/>
          </a:prstGeom>
          <a:ln w="114300" cap="rnd" cmpd="dbl">
            <a:solidFill>
              <a:srgbClr val="000099"/>
            </a:solidFill>
            <a:beve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eaLnBrk="0" hangingPunct="0"/>
            <a:r>
              <a:rPr lang="tr-TR" sz="3200" b="1" dirty="0" smtClean="0">
                <a:solidFill>
                  <a:srgbClr val="C00000"/>
                </a:solidFill>
                <a:cs typeface="Times New Roman" pitchFamily="18" charset="0"/>
              </a:rPr>
              <a:t>ÇOCUKLARINIZA ÖĞRETEBİLECEKLERİNİZ.</a:t>
            </a:r>
          </a:p>
          <a:p>
            <a:pPr eaLnBrk="0" hangingPunct="0"/>
            <a:r>
              <a:rPr lang="tr-TR" sz="2800" b="1" dirty="0" smtClean="0">
                <a:solidFill>
                  <a:srgbClr val="C00000"/>
                </a:solidFill>
                <a:cs typeface="Times New Roman" pitchFamily="18" charset="0"/>
              </a:rPr>
              <a:t>Yabancılar konusunda çocuklar eğitilmelidir. </a:t>
            </a:r>
            <a:r>
              <a:rPr lang="tr-TR" sz="2800" b="1" dirty="0" smtClean="0">
                <a:solidFill>
                  <a:schemeClr val="tx1"/>
                </a:solidFill>
                <a:cs typeface="Times New Roman" pitchFamily="18" charset="0"/>
              </a:rPr>
              <a:t>Çocuk yabancı birisinin verdiği hediyeyi türü ne olursa olsun kabul etmemesi, ille de kabul etmek istiyorsa mutlaka anne babasına sorması </a:t>
            </a:r>
            <a:r>
              <a:rPr lang="tr-TR" sz="2800" b="1" dirty="0">
                <a:solidFill>
                  <a:schemeClr val="tx1"/>
                </a:solidFill>
                <a:cs typeface="Times New Roman" pitchFamily="18" charset="0"/>
              </a:rPr>
              <a:t>öğretilmelidir. Yabancılardan gelen yardım tekliflerini kabul etmemesi </a:t>
            </a:r>
            <a:r>
              <a:rPr lang="tr-TR" sz="2800" b="1" dirty="0" smtClean="0">
                <a:solidFill>
                  <a:schemeClr val="tx1"/>
                </a:solidFill>
                <a:cs typeface="Times New Roman" pitchFamily="18" charset="0"/>
              </a:rPr>
              <a:t>öğretilmelidir. Küçük </a:t>
            </a:r>
            <a:r>
              <a:rPr lang="tr-TR" sz="2800" b="1" dirty="0">
                <a:solidFill>
                  <a:schemeClr val="tx1"/>
                </a:solidFill>
                <a:cs typeface="Times New Roman" pitchFamily="18" charset="0"/>
              </a:rPr>
              <a:t>Örneklerle anlatılabilir. Şöyle </a:t>
            </a:r>
            <a:r>
              <a:rPr lang="tr-TR" sz="2800" b="1" dirty="0" err="1">
                <a:solidFill>
                  <a:schemeClr val="tx1"/>
                </a:solidFill>
                <a:cs typeface="Times New Roman" pitchFamily="18" charset="0"/>
              </a:rPr>
              <a:t>şöyle</a:t>
            </a:r>
            <a:r>
              <a:rPr lang="tr-TR" sz="2800" b="1" dirty="0">
                <a:solidFill>
                  <a:schemeClr val="tx1"/>
                </a:solidFill>
                <a:cs typeface="Times New Roman" pitchFamily="18" charset="0"/>
              </a:rPr>
              <a:t> olursa ne yaparsın gibi sorular hem çocuğun mevcut bilgilerini test eder hem de daha iyi kavramasını sağlar.. </a:t>
            </a:r>
            <a:endParaRPr lang="tr-TR" sz="2800" b="1" dirty="0">
              <a:solidFill>
                <a:schemeClr val="tx1"/>
              </a:solidFill>
            </a:endParaRP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304800"/>
            <a:ext cx="8305800" cy="553998"/>
          </a:xfrm>
          <a:prstGeom prst="rect">
            <a:avLst/>
          </a:prstGeom>
          <a:solidFill>
            <a:srgbClr val="88160A"/>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auto">
              <a:spcBef>
                <a:spcPts val="0"/>
              </a:spcBef>
              <a:spcAft>
                <a:spcPts val="0"/>
              </a:spcAft>
              <a:defRPr/>
            </a:pPr>
            <a:r>
              <a:rPr lang="tr-TR" sz="3000" b="1" dirty="0"/>
              <a:t>B) EĞİTİMSEL İHMAL</a:t>
            </a:r>
          </a:p>
        </p:txBody>
      </p:sp>
      <p:sp>
        <p:nvSpPr>
          <p:cNvPr id="6" name="Rectangle 5"/>
          <p:cNvSpPr/>
          <p:nvPr/>
        </p:nvSpPr>
        <p:spPr>
          <a:xfrm>
            <a:off x="281940" y="1905000"/>
            <a:ext cx="8610600" cy="4708981"/>
          </a:xfrm>
          <a:prstGeom prst="rect">
            <a:avLst/>
          </a:prstGeom>
          <a:ln w="76200">
            <a:solidFill>
              <a:srgbClr val="88160A"/>
            </a:solidFill>
          </a:ln>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tr-TR" sz="3000" b="1" dirty="0"/>
              <a:t>Okuldan kaçmasını yineleyen çocuklara müdahale de  bulunulmaması</a:t>
            </a:r>
            <a:r>
              <a:rPr lang="tr-TR" sz="3000" b="1" dirty="0" smtClean="0"/>
              <a:t>.</a:t>
            </a:r>
          </a:p>
          <a:p>
            <a:pPr fontAlgn="auto">
              <a:spcBef>
                <a:spcPts val="0"/>
              </a:spcBef>
              <a:spcAft>
                <a:spcPts val="0"/>
              </a:spcAft>
              <a:defRPr/>
            </a:pPr>
            <a:r>
              <a:rPr lang="tr-TR" sz="3000" b="1" dirty="0"/>
              <a:t>Çocuğun uygun olan yaşta gitmesi gereken okullara </a:t>
            </a:r>
            <a:r>
              <a:rPr lang="tr-TR" sz="3000" b="1" dirty="0" smtClean="0"/>
              <a:t>kaydedilmemesi</a:t>
            </a:r>
          </a:p>
          <a:p>
            <a:pPr fontAlgn="auto">
              <a:spcBef>
                <a:spcPts val="0"/>
              </a:spcBef>
              <a:spcAft>
                <a:spcPts val="0"/>
              </a:spcAft>
              <a:defRPr/>
            </a:pPr>
            <a:r>
              <a:rPr lang="tr-TR" sz="3000" b="1" dirty="0" smtClean="0"/>
              <a:t>Çocuğun </a:t>
            </a:r>
            <a:r>
              <a:rPr lang="tr-TR" sz="3000" b="1" dirty="0"/>
              <a:t>uzun süre nedensiz olarak okula gönderilmemesi ve öğrenimine uygun olmayan nedenlerle son verilmesi.</a:t>
            </a:r>
          </a:p>
          <a:p>
            <a:pPr algn="ctr" fontAlgn="auto">
              <a:spcBef>
                <a:spcPts val="0"/>
              </a:spcBef>
              <a:spcAft>
                <a:spcPts val="0"/>
              </a:spcAft>
              <a:defRPr/>
            </a:pPr>
            <a:endParaRPr lang="tr-TR" sz="3000" b="1" dirty="0" smtClean="0"/>
          </a:p>
          <a:p>
            <a:pPr algn="ctr" fontAlgn="auto">
              <a:spcBef>
                <a:spcPts val="0"/>
              </a:spcBef>
              <a:spcAft>
                <a:spcPts val="0"/>
              </a:spcAft>
              <a:defRPr/>
            </a:pPr>
            <a:endParaRPr lang="tr-TR" sz="3000" b="1" dirty="0"/>
          </a:p>
          <a:p>
            <a:pPr algn="ctr" fontAlgn="auto">
              <a:spcBef>
                <a:spcPts val="0"/>
              </a:spcBef>
              <a:spcAft>
                <a:spcPts val="0"/>
              </a:spcAft>
              <a:defRPr/>
            </a:pPr>
            <a:endParaRPr lang="tr-TR" sz="3000" b="1" dirty="0"/>
          </a:p>
        </p:txBody>
      </p:sp>
    </p:spTree>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81000" y="381000"/>
            <a:ext cx="3962400" cy="600164"/>
          </a:xfrm>
          <a:prstGeom prst="rect">
            <a:avLst/>
          </a:prstGeom>
          <a:ln w="114300" cap="rnd" cmpd="dbl">
            <a:solidFill>
              <a:srgbClr val="FF0000"/>
            </a:solidFill>
            <a:beve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eaLnBrk="0" hangingPunct="0"/>
            <a:r>
              <a:rPr lang="tr-TR" sz="3300" b="1" dirty="0" smtClean="0">
                <a:solidFill>
                  <a:schemeClr val="tx2">
                    <a:lumMod val="75000"/>
                  </a:schemeClr>
                </a:solidFill>
                <a:cs typeface="Times New Roman" pitchFamily="18" charset="0"/>
              </a:rPr>
              <a:t>Örneklerle anlatın.</a:t>
            </a:r>
            <a:endParaRPr lang="tr-TR" sz="3300" b="1" dirty="0">
              <a:solidFill>
                <a:schemeClr val="tx2">
                  <a:lumMod val="75000"/>
                </a:schemeClr>
              </a:solidFill>
            </a:endParaRPr>
          </a:p>
        </p:txBody>
      </p:sp>
      <p:sp>
        <p:nvSpPr>
          <p:cNvPr id="7" name="Rectangle 1"/>
          <p:cNvSpPr>
            <a:spLocks noChangeArrowheads="1"/>
          </p:cNvSpPr>
          <p:nvPr/>
        </p:nvSpPr>
        <p:spPr bwMode="auto">
          <a:xfrm>
            <a:off x="381000" y="1111128"/>
            <a:ext cx="8458200" cy="5386090"/>
          </a:xfrm>
          <a:prstGeom prst="rect">
            <a:avLst/>
          </a:prstGeom>
          <a:ln w="114300" cap="rnd" cmpd="dbl">
            <a:solidFill>
              <a:schemeClr val="accent3">
                <a:lumMod val="50000"/>
              </a:schemeClr>
            </a:solidFill>
            <a:beve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eaLnBrk="0" hangingPunct="0"/>
            <a:r>
              <a:rPr lang="tr-TR" sz="2000" b="1" dirty="0" smtClean="0">
                <a:solidFill>
                  <a:schemeClr val="tx1"/>
                </a:solidFill>
                <a:cs typeface="Times New Roman" pitchFamily="18" charset="0"/>
              </a:rPr>
              <a:t>Arkadaşlıklar aynı yaş gruplarında olmalıdır. Çocuklarınız öğretmelisiniz. Okuldan ve kendi yaş grubundan arkadaşlıklar edinmesini.</a:t>
            </a:r>
          </a:p>
          <a:p>
            <a:pPr eaLnBrk="0" hangingPunct="0"/>
            <a:r>
              <a:rPr lang="tr-TR" sz="2000" b="1" dirty="0" smtClean="0">
                <a:solidFill>
                  <a:schemeClr val="tx1"/>
                </a:solidFill>
              </a:rPr>
              <a:t>13 yaşındaki </a:t>
            </a:r>
            <a:r>
              <a:rPr lang="tr-TR" sz="2000" b="1" dirty="0">
                <a:solidFill>
                  <a:schemeClr val="tx1"/>
                </a:solidFill>
              </a:rPr>
              <a:t>çocuğunuza </a:t>
            </a:r>
            <a:r>
              <a:rPr lang="tr-TR" sz="2000" b="1" dirty="0" smtClean="0">
                <a:solidFill>
                  <a:schemeClr val="tx1"/>
                </a:solidFill>
              </a:rPr>
              <a:t>«18-19 </a:t>
            </a:r>
            <a:r>
              <a:rPr lang="tr-TR" sz="2000" b="1" dirty="0">
                <a:solidFill>
                  <a:schemeClr val="tx1"/>
                </a:solidFill>
              </a:rPr>
              <a:t>yaşında birisi gelse senle arkadaş olmak istediğini söylese ne </a:t>
            </a:r>
            <a:r>
              <a:rPr lang="tr-TR" sz="2000" b="1" dirty="0" smtClean="0">
                <a:solidFill>
                  <a:schemeClr val="tx1"/>
                </a:solidFill>
              </a:rPr>
              <a:t>yaparsın» </a:t>
            </a:r>
            <a:r>
              <a:rPr lang="tr-TR" sz="2000" b="1" dirty="0">
                <a:solidFill>
                  <a:schemeClr val="tx1"/>
                </a:solidFill>
              </a:rPr>
              <a:t>diye sorsanız </a:t>
            </a:r>
            <a:r>
              <a:rPr lang="tr-TR" sz="2000" b="1" dirty="0" smtClean="0">
                <a:solidFill>
                  <a:schemeClr val="tx1"/>
                </a:solidFill>
              </a:rPr>
              <a:t>?</a:t>
            </a:r>
          </a:p>
          <a:p>
            <a:pPr eaLnBrk="0" hangingPunct="0"/>
            <a:r>
              <a:rPr lang="tr-TR" sz="2000" b="1" dirty="0">
                <a:solidFill>
                  <a:schemeClr val="tx1"/>
                </a:solidFill>
              </a:rPr>
              <a:t>Sen yolda yürürken yanına araba yanaşıp sana bir adres sorsa, kendilerini o adrese götürmelerini isterse ne yaparsın ?</a:t>
            </a:r>
          </a:p>
          <a:p>
            <a:pPr eaLnBrk="0" hangingPunct="0"/>
            <a:r>
              <a:rPr lang="tr-TR" sz="2000" b="1" dirty="0">
                <a:solidFill>
                  <a:schemeClr val="tx1"/>
                </a:solidFill>
              </a:rPr>
              <a:t>Okul çıkışında bir kadın gelse, annen hasta oldu hastanede yatıyor, seni ona götüreceğim dese ne yaparsın</a:t>
            </a:r>
            <a:r>
              <a:rPr lang="tr-TR" sz="2000" b="1" dirty="0" smtClean="0">
                <a:solidFill>
                  <a:schemeClr val="tx1"/>
                </a:solidFill>
              </a:rPr>
              <a:t>?</a:t>
            </a:r>
          </a:p>
          <a:p>
            <a:pPr eaLnBrk="0" hangingPunct="0"/>
            <a:r>
              <a:rPr lang="tr-TR" sz="2000" b="1" dirty="0">
                <a:solidFill>
                  <a:schemeClr val="tx1"/>
                </a:solidFill>
              </a:rPr>
              <a:t>Paketlerimi evime çıkarmama yardım eder misin diyen bir yabancıya yardım eder misin </a:t>
            </a:r>
            <a:r>
              <a:rPr lang="tr-TR" sz="2000" b="1" dirty="0" smtClean="0">
                <a:solidFill>
                  <a:schemeClr val="tx1"/>
                </a:solidFill>
              </a:rPr>
              <a:t>?</a:t>
            </a:r>
          </a:p>
          <a:p>
            <a:pPr eaLnBrk="0" hangingPunct="0"/>
            <a:r>
              <a:rPr lang="tr-TR" sz="2000" b="1" dirty="0">
                <a:solidFill>
                  <a:schemeClr val="tx1"/>
                </a:solidFill>
              </a:rPr>
              <a:t>16 yaşındaki çocuğunuza </a:t>
            </a:r>
            <a:r>
              <a:rPr lang="tr-TR" sz="2000" b="1" dirty="0" smtClean="0">
                <a:solidFill>
                  <a:schemeClr val="tx1"/>
                </a:solidFill>
              </a:rPr>
              <a:t>«24-25 </a:t>
            </a:r>
            <a:r>
              <a:rPr lang="tr-TR" sz="2000" b="1" dirty="0">
                <a:solidFill>
                  <a:schemeClr val="tx1"/>
                </a:solidFill>
              </a:rPr>
              <a:t>yaşında birisi sana arkadaş olmak istediğini söylese ne </a:t>
            </a:r>
            <a:r>
              <a:rPr lang="tr-TR" sz="2000" b="1" dirty="0" smtClean="0">
                <a:solidFill>
                  <a:schemeClr val="tx1"/>
                </a:solidFill>
              </a:rPr>
              <a:t>yaparsın» </a:t>
            </a:r>
            <a:r>
              <a:rPr lang="tr-TR" sz="2000" b="1" dirty="0">
                <a:solidFill>
                  <a:schemeClr val="tx1"/>
                </a:solidFill>
              </a:rPr>
              <a:t>diye sorsanız </a:t>
            </a:r>
            <a:r>
              <a:rPr lang="tr-TR" sz="2000" b="1" dirty="0" smtClean="0">
                <a:solidFill>
                  <a:schemeClr val="tx1"/>
                </a:solidFill>
              </a:rPr>
              <a:t>?</a:t>
            </a:r>
          </a:p>
          <a:p>
            <a:pPr eaLnBrk="0" hangingPunct="0"/>
            <a:r>
              <a:rPr lang="tr-TR" sz="2000" b="1" dirty="0" smtClean="0">
                <a:solidFill>
                  <a:schemeClr val="tx1"/>
                </a:solidFill>
              </a:rPr>
              <a:t>«Sen parkta oynarken yanına bir adam gelse, köpeğini kaybettiğini, onunla birlikte aramanı istese ne yaparsın?» Gibi…..</a:t>
            </a:r>
          </a:p>
          <a:p>
            <a:pPr eaLnBrk="0" hangingPunct="0"/>
            <a:r>
              <a:rPr lang="tr-TR" sz="2000" b="1" dirty="0">
                <a:solidFill>
                  <a:schemeClr val="tx1"/>
                </a:solidFill>
              </a:rPr>
              <a:t>Yapılan araştırmalar bu gibi bir durumda çocukların yüzde sekseninin bu teklifi kabul ettiğini göstermiştir</a:t>
            </a:r>
            <a:r>
              <a:rPr lang="tr-TR" sz="2000" b="1" dirty="0" smtClean="0">
                <a:solidFill>
                  <a:schemeClr val="tx1"/>
                </a:solidFill>
              </a:rPr>
              <a:t>.</a:t>
            </a:r>
          </a:p>
          <a:p>
            <a:pPr eaLnBrk="0" hangingPunct="0"/>
            <a:endParaRPr lang="tr-TR" sz="2400" b="1" dirty="0">
              <a:solidFill>
                <a:schemeClr val="tx1"/>
              </a:solidFill>
            </a:endParaRPr>
          </a:p>
        </p:txBody>
      </p:sp>
    </p:spTree>
  </p:cSld>
  <p:clrMapOvr>
    <a:masterClrMapping/>
  </p:clrMapOvr>
  <p:transition spd="slow">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04800" y="495858"/>
            <a:ext cx="8534400" cy="6001643"/>
          </a:xfrm>
          <a:prstGeom prst="rect">
            <a:avLst/>
          </a:prstGeom>
          <a:ln w="114300" cap="rnd" cmpd="dbl">
            <a:solidFill>
              <a:srgbClr val="8E0000"/>
            </a:solidFill>
            <a:beve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fontAlgn="auto">
              <a:spcBef>
                <a:spcPts val="0"/>
              </a:spcBef>
              <a:spcAft>
                <a:spcPts val="0"/>
              </a:spcAft>
              <a:defRPr/>
            </a:pPr>
            <a:r>
              <a:rPr lang="tr-TR" sz="3200" b="1" dirty="0" smtClean="0"/>
              <a:t>Cinsel </a:t>
            </a:r>
            <a:r>
              <a:rPr lang="tr-TR" sz="3200" b="1" dirty="0"/>
              <a:t>yönden kötüye kullanıma </a:t>
            </a:r>
            <a:r>
              <a:rPr lang="tr-TR" sz="3200" b="1" dirty="0" smtClean="0"/>
              <a:t>yada kendisine zorla dokunmaya kalkışan, bir yere götürmeye çalışan </a:t>
            </a:r>
            <a:r>
              <a:rPr lang="tr-TR" sz="3200" b="1" dirty="0"/>
              <a:t>birisi ile karşılaştıklarında "</a:t>
            </a:r>
            <a:r>
              <a:rPr lang="tr-TR" sz="3200" b="1" dirty="0">
                <a:solidFill>
                  <a:srgbClr val="FF0000"/>
                </a:solidFill>
              </a:rPr>
              <a:t>yüksek sesle bağırmaları"</a:t>
            </a:r>
            <a:r>
              <a:rPr lang="tr-TR" sz="3200" b="1" dirty="0"/>
              <a:t> öğretilmelidir</a:t>
            </a:r>
            <a:r>
              <a:rPr lang="tr-TR" sz="3200" b="1" dirty="0" smtClean="0"/>
              <a:t>.</a:t>
            </a:r>
          </a:p>
          <a:p>
            <a:pPr fontAlgn="auto">
              <a:spcBef>
                <a:spcPts val="0"/>
              </a:spcBef>
              <a:spcAft>
                <a:spcPts val="0"/>
              </a:spcAft>
              <a:defRPr/>
            </a:pPr>
            <a:r>
              <a:rPr lang="tr-TR" sz="3200" b="1" dirty="0"/>
              <a:t>Çocuklara oyun, çalışma yaptıkları yerlerin insanların kalabalık olduğu yerler olduğu öğretilmeli. Tenha yerler hakkında bilgi verilmeli. Issız sokak araları, parklar, inşaatlar vb</a:t>
            </a:r>
            <a:r>
              <a:rPr lang="tr-TR" sz="3200" b="1" dirty="0" smtClean="0"/>
              <a:t>.</a:t>
            </a:r>
          </a:p>
          <a:p>
            <a:pPr fontAlgn="auto">
              <a:spcBef>
                <a:spcPts val="0"/>
              </a:spcBef>
              <a:spcAft>
                <a:spcPts val="0"/>
              </a:spcAft>
              <a:defRPr/>
            </a:pPr>
            <a:r>
              <a:rPr lang="tr-TR" sz="3200" b="1" dirty="0"/>
              <a:t>Bazı çocuklar korkak olmadıklarını göstermek için uygun olmayan yerlerden geçmek isteyebilirler. Tedbirin korkaklık olmadığı öğretilmelidir.</a:t>
            </a:r>
          </a:p>
          <a:p>
            <a:pPr fontAlgn="auto">
              <a:spcBef>
                <a:spcPts val="0"/>
              </a:spcBef>
              <a:spcAft>
                <a:spcPts val="0"/>
              </a:spcAft>
              <a:defRPr/>
            </a:pPr>
            <a:endParaRPr lang="tr-TR" sz="3200" b="1" dirty="0"/>
          </a:p>
        </p:txBody>
      </p:sp>
    </p:spTree>
  </p:cSld>
  <p:clrMapOvr>
    <a:masterClrMapping/>
  </p:clrMapOvr>
  <p:transition spd="slow">
    <p:split orient="ver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724400" y="2666241"/>
            <a:ext cx="4191000" cy="507831"/>
          </a:xfrm>
          <a:prstGeom prst="rect">
            <a:avLst/>
          </a:prstGeom>
          <a:ln w="114300" cap="rnd" cmpd="dbl">
            <a:solidFill>
              <a:srgbClr val="000099"/>
            </a:solidFill>
            <a:beve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endParaRPr lang="tr-TR" sz="2700" b="1" dirty="0">
              <a:solidFill>
                <a:schemeClr val="tx1"/>
              </a:solidFill>
            </a:endParaRPr>
          </a:p>
        </p:txBody>
      </p:sp>
      <p:sp>
        <p:nvSpPr>
          <p:cNvPr id="3" name="Rectangle 1"/>
          <p:cNvSpPr>
            <a:spLocks noChangeArrowheads="1"/>
          </p:cNvSpPr>
          <p:nvPr/>
        </p:nvSpPr>
        <p:spPr bwMode="auto">
          <a:xfrm>
            <a:off x="228600" y="1413082"/>
            <a:ext cx="8675914" cy="4647426"/>
          </a:xfrm>
          <a:prstGeom prst="rect">
            <a:avLst/>
          </a:prstGeom>
          <a:ln w="114300" cap="rnd" cmpd="dbl">
            <a:solidFill>
              <a:srgbClr val="000099"/>
            </a:solidFill>
            <a:beve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eaLnBrk="0" hangingPunct="0"/>
            <a:endParaRPr lang="tr-TR" sz="2800" b="1" dirty="0">
              <a:solidFill>
                <a:schemeClr val="tx1"/>
              </a:solidFill>
              <a:cs typeface="Times New Roman" pitchFamily="18" charset="0"/>
            </a:endParaRPr>
          </a:p>
          <a:p>
            <a:pPr eaLnBrk="0" hangingPunct="0"/>
            <a:r>
              <a:rPr lang="tr-TR" sz="2400" dirty="0" smtClean="0">
                <a:solidFill>
                  <a:schemeClr val="tx1"/>
                </a:solidFill>
                <a:cs typeface="Times New Roman" pitchFamily="18" charset="0"/>
              </a:rPr>
              <a:t>Vücutlarının </a:t>
            </a:r>
            <a:r>
              <a:rPr lang="tr-TR" sz="2400" dirty="0">
                <a:solidFill>
                  <a:schemeClr val="tx1"/>
                </a:solidFill>
                <a:cs typeface="Times New Roman" pitchFamily="18" charset="0"/>
              </a:rPr>
              <a:t>özel yerleri yaralandığı ya da hastalandığında yalnız doktorların  veya ana babalarının  dokunabileceği öğretilmelidir</a:t>
            </a:r>
            <a:r>
              <a:rPr lang="tr-TR" sz="2400" dirty="0" smtClean="0">
                <a:solidFill>
                  <a:schemeClr val="tx1"/>
                </a:solidFill>
                <a:cs typeface="Times New Roman" pitchFamily="18" charset="0"/>
              </a:rPr>
              <a:t>.</a:t>
            </a:r>
            <a:endParaRPr lang="tr-TR" sz="2400" dirty="0">
              <a:solidFill>
                <a:schemeClr val="tx1"/>
              </a:solidFill>
              <a:cs typeface="Times New Roman" pitchFamily="18" charset="0"/>
            </a:endParaRPr>
          </a:p>
          <a:p>
            <a:pPr eaLnBrk="0" hangingPunct="0"/>
            <a:r>
              <a:rPr lang="tr-TR" sz="2400" dirty="0">
                <a:solidFill>
                  <a:schemeClr val="tx1"/>
                </a:solidFill>
                <a:cs typeface="Times New Roman" pitchFamily="18" charset="0"/>
              </a:rPr>
              <a:t>Başka yada yabancı birisinin böyle bir istekte bulunması halinde derhal oradan uzaklaşması, ailesine haber vermesi öğretilmelidir.</a:t>
            </a:r>
          </a:p>
          <a:p>
            <a:pPr eaLnBrk="0" hangingPunct="0"/>
            <a:r>
              <a:rPr lang="tr-TR" sz="2400" dirty="0" smtClean="0">
                <a:solidFill>
                  <a:schemeClr val="tx1"/>
                </a:solidFill>
                <a:cs typeface="Times New Roman" pitchFamily="18" charset="0"/>
              </a:rPr>
              <a:t>Rahatsız </a:t>
            </a:r>
            <a:r>
              <a:rPr lang="tr-TR" sz="2400" dirty="0">
                <a:solidFill>
                  <a:schemeClr val="tx1"/>
                </a:solidFill>
                <a:cs typeface="Times New Roman" pitchFamily="18" charset="0"/>
              </a:rPr>
              <a:t>olacakları herhangi bir biçimde, kendilerine </a:t>
            </a:r>
            <a:r>
              <a:rPr lang="tr-TR" sz="2400" dirty="0">
                <a:solidFill>
                  <a:srgbClr val="FF0000"/>
                </a:solidFill>
                <a:cs typeface="Times New Roman" pitchFamily="18" charset="0"/>
              </a:rPr>
              <a:t>dokundurtmama</a:t>
            </a:r>
            <a:r>
              <a:rPr lang="tr-TR" sz="2400" dirty="0">
                <a:solidFill>
                  <a:schemeClr val="tx1"/>
                </a:solidFill>
                <a:cs typeface="Times New Roman" pitchFamily="18" charset="0"/>
              </a:rPr>
              <a:t> hakkına sahip oldukları  öğretilmelidir</a:t>
            </a:r>
            <a:r>
              <a:rPr lang="tr-TR" sz="2400" dirty="0" smtClean="0">
                <a:solidFill>
                  <a:schemeClr val="tx1"/>
                </a:solidFill>
                <a:cs typeface="Times New Roman" pitchFamily="18" charset="0"/>
              </a:rPr>
              <a:t>.</a:t>
            </a:r>
          </a:p>
          <a:p>
            <a:pPr eaLnBrk="0" hangingPunct="0"/>
            <a:r>
              <a:rPr lang="tr-TR" sz="2400" dirty="0">
                <a:solidFill>
                  <a:schemeClr val="tx1"/>
                </a:solidFill>
              </a:rPr>
              <a:t>Zorla kötüye kullanıma kalkışan birisi ile karşılaştıklarında "yüksek sesle bağırmaları" öğretilmelidir</a:t>
            </a:r>
            <a:r>
              <a:rPr lang="tr-TR" sz="2400" dirty="0" smtClean="0">
                <a:solidFill>
                  <a:schemeClr val="tx1"/>
                </a:solidFill>
              </a:rPr>
              <a:t>.</a:t>
            </a:r>
            <a:endParaRPr lang="tr-TR" sz="2400" dirty="0">
              <a:solidFill>
                <a:schemeClr val="tx1"/>
              </a:solidFill>
            </a:endParaRPr>
          </a:p>
          <a:p>
            <a:pPr eaLnBrk="0" hangingPunct="0"/>
            <a:r>
              <a:rPr lang="tr-TR" sz="2400" dirty="0">
                <a:solidFill>
                  <a:schemeClr val="tx1"/>
                </a:solidFill>
              </a:rPr>
              <a:t>Çocuklara kötüye kullanıldıklarını kime (anne ve babaya) ve nasıl anlatacakları öğretilmelidir.</a:t>
            </a:r>
          </a:p>
          <a:p>
            <a:pPr eaLnBrk="0" hangingPunct="0"/>
            <a:endParaRPr lang="tr-TR" sz="2800" b="1" dirty="0">
              <a:solidFill>
                <a:schemeClr val="tx1"/>
              </a:solidFill>
            </a:endParaRPr>
          </a:p>
        </p:txBody>
      </p:sp>
    </p:spTree>
  </p:cSld>
  <p:clrMapOvr>
    <a:masterClrMapping/>
  </p:clrMapOvr>
  <p:transition spd="slow">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304800" y="379823"/>
            <a:ext cx="8686800" cy="6124754"/>
          </a:xfrm>
          <a:prstGeom prst="rect">
            <a:avLst/>
          </a:prstGeom>
          <a:ln w="114300" cap="rnd" cmpd="dbl">
            <a:solidFill>
              <a:srgbClr val="000099"/>
            </a:solidFill>
            <a:beve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eaLnBrk="0" hangingPunct="0"/>
            <a:r>
              <a:rPr lang="tr-TR" sz="2800" b="1" dirty="0" smtClean="0">
                <a:solidFill>
                  <a:srgbClr val="C00000"/>
                </a:solidFill>
                <a:cs typeface="Times New Roman" pitchFamily="18" charset="0"/>
              </a:rPr>
              <a:t>Çocuklara kapı eğitimi verilmelidir. </a:t>
            </a:r>
          </a:p>
          <a:p>
            <a:pPr eaLnBrk="0" hangingPunct="0"/>
            <a:r>
              <a:rPr lang="tr-TR" sz="2800" b="1" dirty="0" smtClean="0">
                <a:solidFill>
                  <a:schemeClr val="tx1"/>
                </a:solidFill>
                <a:cs typeface="Times New Roman" pitchFamily="18" charset="0"/>
              </a:rPr>
              <a:t>Evde birisi dahi olsa kapıyı yabancı birisine açmaması gerektiği öğretilmelidir</a:t>
            </a:r>
            <a:r>
              <a:rPr lang="tr-TR" sz="2800" b="1" dirty="0">
                <a:solidFill>
                  <a:schemeClr val="tx1"/>
                </a:solidFill>
                <a:cs typeface="Times New Roman" pitchFamily="18" charset="0"/>
              </a:rPr>
              <a:t>. Çocuklarınızı nereye giderlerse gitsinler gittikleri yeri size söylemeleri konusunda eğitin. Tanıdık dahi olsa eve kimleri alıp almayacağı öğretilmelidir. Mesela teyzen geldiğinde alabilirsin. </a:t>
            </a:r>
          </a:p>
          <a:p>
            <a:pPr eaLnBrk="0" hangingPunct="0"/>
            <a:r>
              <a:rPr lang="tr-TR" sz="2800" b="1" dirty="0">
                <a:solidFill>
                  <a:schemeClr val="tx1"/>
                </a:solidFill>
                <a:cs typeface="Times New Roman" pitchFamily="18" charset="0"/>
              </a:rPr>
              <a:t>Arkadaşlarını ve onların ailelerini mutlaka tanıyın</a:t>
            </a:r>
            <a:r>
              <a:rPr lang="tr-TR" sz="2800" b="1" dirty="0" smtClean="0">
                <a:solidFill>
                  <a:schemeClr val="tx1"/>
                </a:solidFill>
                <a:cs typeface="Times New Roman" pitchFamily="18" charset="0"/>
              </a:rPr>
              <a:t>.</a:t>
            </a:r>
          </a:p>
          <a:p>
            <a:pPr eaLnBrk="0" hangingPunct="0"/>
            <a:r>
              <a:rPr lang="tr-TR" sz="2800" b="1" dirty="0">
                <a:solidFill>
                  <a:schemeClr val="tx1"/>
                </a:solidFill>
              </a:rPr>
              <a:t>Çocuklara kaybolma eğitimi verilmelidir. </a:t>
            </a:r>
          </a:p>
          <a:p>
            <a:pPr eaLnBrk="0" hangingPunct="0"/>
            <a:r>
              <a:rPr lang="tr-TR" sz="2800" b="1" dirty="0">
                <a:solidFill>
                  <a:schemeClr val="tx1"/>
                </a:solidFill>
              </a:rPr>
              <a:t>Herhangi bir yerde kaybolduğunda, yolunu şaşırdığında neler yapması gerektiğini öğretin. </a:t>
            </a:r>
          </a:p>
          <a:p>
            <a:pPr eaLnBrk="0" hangingPunct="0"/>
            <a:r>
              <a:rPr lang="tr-TR" sz="2800" b="1" dirty="0">
                <a:solidFill>
                  <a:schemeClr val="tx1"/>
                </a:solidFill>
              </a:rPr>
              <a:t>Kimlerden yardım alabileceğini öğretin.  Sizin evinizin telefon numaralarını ezbere öğretin. Polis, zabıta, jandarma, resmi kurumlar.</a:t>
            </a:r>
          </a:p>
          <a:p>
            <a:pPr eaLnBrk="0" hangingPunct="0"/>
            <a:endParaRPr lang="tr-TR" sz="2800" b="1" dirty="0">
              <a:solidFill>
                <a:schemeClr val="tx1"/>
              </a:solidFill>
            </a:endParaRPr>
          </a:p>
        </p:txBody>
      </p:sp>
    </p:spTree>
  </p:cSld>
  <p:clrMapOvr>
    <a:masterClrMapping/>
  </p:clrMapOvr>
  <p:transition spd="slow">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52400" y="586694"/>
            <a:ext cx="8686800" cy="5262979"/>
          </a:xfrm>
          <a:prstGeom prst="rect">
            <a:avLst/>
          </a:prstGeom>
          <a:ln w="114300" cap="rnd" cmpd="dbl">
            <a:solidFill>
              <a:srgbClr val="000099"/>
            </a:solidFill>
            <a:beve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fontAlgn="auto">
              <a:spcBef>
                <a:spcPts val="0"/>
              </a:spcBef>
              <a:spcAft>
                <a:spcPts val="0"/>
              </a:spcAft>
              <a:defRPr/>
            </a:pPr>
            <a:r>
              <a:rPr lang="tr-TR" sz="2800" b="1" dirty="0"/>
              <a:t>Çocuklarınıza size güvenmelerini öğretin. Sevgi gösterin. </a:t>
            </a:r>
          </a:p>
          <a:p>
            <a:pPr fontAlgn="auto">
              <a:spcBef>
                <a:spcPts val="0"/>
              </a:spcBef>
              <a:spcAft>
                <a:spcPts val="0"/>
              </a:spcAft>
              <a:defRPr/>
            </a:pPr>
            <a:r>
              <a:rPr lang="tr-TR" sz="2800" b="1" dirty="0"/>
              <a:t>Sevgi gören çocuklar en güvenli </a:t>
            </a:r>
            <a:r>
              <a:rPr lang="tr-TR" sz="2800" b="1" dirty="0" smtClean="0"/>
              <a:t>yerin </a:t>
            </a:r>
            <a:r>
              <a:rPr lang="tr-TR" sz="2800" b="1" dirty="0"/>
              <a:t>aile olduğunu bilir</a:t>
            </a:r>
            <a:r>
              <a:rPr lang="tr-TR" sz="2800" b="1" dirty="0" smtClean="0"/>
              <a:t>.</a:t>
            </a:r>
          </a:p>
          <a:p>
            <a:pPr fontAlgn="auto">
              <a:spcBef>
                <a:spcPts val="0"/>
              </a:spcBef>
              <a:spcAft>
                <a:spcPts val="0"/>
              </a:spcAft>
              <a:defRPr/>
            </a:pPr>
            <a:r>
              <a:rPr lang="tr-TR" sz="2800" b="1" dirty="0">
                <a:solidFill>
                  <a:srgbClr val="FF0000"/>
                </a:solidFill>
              </a:rPr>
              <a:t>SEVGİNİZİ DAVRANIŞLARINIZLA GÖSTERİN</a:t>
            </a:r>
            <a:r>
              <a:rPr lang="tr-TR" sz="2800" b="1" dirty="0" smtClean="0">
                <a:solidFill>
                  <a:srgbClr val="FF0000"/>
                </a:solidFill>
              </a:rPr>
              <a:t>.</a:t>
            </a:r>
          </a:p>
          <a:p>
            <a:pPr fontAlgn="auto">
              <a:spcBef>
                <a:spcPts val="0"/>
              </a:spcBef>
              <a:spcAft>
                <a:spcPts val="0"/>
              </a:spcAft>
              <a:defRPr/>
            </a:pPr>
            <a:r>
              <a:rPr lang="tr-TR" sz="2800" b="1" dirty="0">
                <a:solidFill>
                  <a:schemeClr val="tx1"/>
                </a:solidFill>
              </a:rPr>
              <a:t>Sonuç Olarak</a:t>
            </a:r>
            <a:r>
              <a:rPr lang="tr-TR" sz="2800" b="1" dirty="0" smtClean="0">
                <a:solidFill>
                  <a:schemeClr val="tx1"/>
                </a:solidFill>
              </a:rPr>
              <a:t>;</a:t>
            </a:r>
          </a:p>
          <a:p>
            <a:pPr fontAlgn="auto">
              <a:spcBef>
                <a:spcPts val="0"/>
              </a:spcBef>
              <a:spcAft>
                <a:spcPts val="0"/>
              </a:spcAft>
              <a:defRPr/>
            </a:pPr>
            <a:r>
              <a:rPr lang="tr-TR" sz="2800" b="1" dirty="0">
                <a:solidFill>
                  <a:schemeClr val="tx1"/>
                </a:solidFill>
              </a:rPr>
              <a:t>Tehlike her yerde bulunmaktadır; okul yolunda, park yakınlarında, eve dönüşte, spor sahalarının yakınlarında, arkadaşlarının evine gelip giderken, internette... </a:t>
            </a:r>
          </a:p>
          <a:p>
            <a:pPr fontAlgn="auto">
              <a:spcBef>
                <a:spcPts val="0"/>
              </a:spcBef>
              <a:spcAft>
                <a:spcPts val="0"/>
              </a:spcAft>
              <a:defRPr/>
            </a:pPr>
            <a:r>
              <a:rPr lang="tr-TR" sz="2800" b="1" dirty="0">
                <a:solidFill>
                  <a:schemeClr val="tx1"/>
                </a:solidFill>
              </a:rPr>
              <a:t>	Öncelikle çocuğunuz ile iyi bir iletişim kurun ve tehlikenin bulunabileceği yerler hakkında çocuklarınızı aydınlatın….</a:t>
            </a:r>
          </a:p>
          <a:p>
            <a:pPr fontAlgn="auto">
              <a:spcBef>
                <a:spcPts val="0"/>
              </a:spcBef>
              <a:spcAft>
                <a:spcPts val="0"/>
              </a:spcAft>
              <a:defRPr/>
            </a:pPr>
            <a:endParaRPr lang="tr-TR" sz="2800" b="1" dirty="0">
              <a:solidFill>
                <a:srgbClr val="FF0000"/>
              </a:solidFill>
            </a:endParaRPr>
          </a:p>
          <a:p>
            <a:pPr fontAlgn="auto">
              <a:spcBef>
                <a:spcPts val="0"/>
              </a:spcBef>
              <a:spcAft>
                <a:spcPts val="0"/>
              </a:spcAft>
              <a:defRPr/>
            </a:pPr>
            <a:endParaRPr lang="tr-TR" sz="2800" b="1" dirty="0"/>
          </a:p>
        </p:txBody>
      </p:sp>
    </p:spTree>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6700" y="304800"/>
            <a:ext cx="8458200" cy="553998"/>
          </a:xfrm>
          <a:prstGeom prst="rect">
            <a:avLst/>
          </a:prstGeom>
          <a:solidFill>
            <a:srgbClr val="185010"/>
          </a:solidFill>
          <a:ln>
            <a:solidFill>
              <a:schemeClr val="tx1">
                <a:lumMod val="85000"/>
                <a:lumOff val="15000"/>
              </a:schemeClr>
            </a:solidFill>
          </a:ln>
        </p:spPr>
        <p:style>
          <a:lnRef idx="0">
            <a:schemeClr val="accent2"/>
          </a:lnRef>
          <a:fillRef idx="3">
            <a:schemeClr val="accent2"/>
          </a:fillRef>
          <a:effectRef idx="3">
            <a:schemeClr val="accent2"/>
          </a:effectRef>
          <a:fontRef idx="minor">
            <a:schemeClr val="lt1"/>
          </a:fontRef>
        </p:style>
        <p:txBody>
          <a:bodyPr>
            <a:spAutoFit/>
          </a:bodyPr>
          <a:lstStyle/>
          <a:p>
            <a:pPr algn="ctr" fontAlgn="auto">
              <a:spcBef>
                <a:spcPts val="0"/>
              </a:spcBef>
              <a:spcAft>
                <a:spcPts val="0"/>
              </a:spcAft>
              <a:defRPr/>
            </a:pPr>
            <a:r>
              <a:rPr lang="tr-TR" sz="3000" b="1" dirty="0"/>
              <a:t>C) DUYGUSAL İHMAL</a:t>
            </a:r>
          </a:p>
        </p:txBody>
      </p:sp>
      <p:sp>
        <p:nvSpPr>
          <p:cNvPr id="6" name="Rectangle 5"/>
          <p:cNvSpPr/>
          <p:nvPr/>
        </p:nvSpPr>
        <p:spPr>
          <a:xfrm>
            <a:off x="266700" y="1219201"/>
            <a:ext cx="8572500" cy="4708981"/>
          </a:xfrm>
          <a:prstGeom prst="rect">
            <a:avLst/>
          </a:prstGeom>
          <a:ln w="76200">
            <a:solidFill>
              <a:srgbClr val="185010"/>
            </a:solidFill>
          </a:ln>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tr-TR" sz="3000" b="1" dirty="0"/>
              <a:t>Anne yada babanın yeterli sevgiyi </a:t>
            </a:r>
            <a:r>
              <a:rPr lang="tr-TR" sz="3000" b="1" dirty="0" smtClean="0"/>
              <a:t>göstermemesi</a:t>
            </a:r>
          </a:p>
          <a:p>
            <a:pPr fontAlgn="auto">
              <a:spcBef>
                <a:spcPts val="0"/>
              </a:spcBef>
              <a:spcAft>
                <a:spcPts val="0"/>
              </a:spcAft>
              <a:defRPr/>
            </a:pPr>
            <a:r>
              <a:rPr lang="tr-TR" sz="3000" b="1" dirty="0"/>
              <a:t>Çocuğun ruhsal bakımının sağlanmasının reddedilmesi</a:t>
            </a:r>
            <a:r>
              <a:rPr lang="tr-TR" sz="3000" b="1" dirty="0" smtClean="0"/>
              <a:t>.</a:t>
            </a:r>
          </a:p>
          <a:p>
            <a:pPr fontAlgn="auto">
              <a:spcBef>
                <a:spcPts val="0"/>
              </a:spcBef>
              <a:spcAft>
                <a:spcPts val="0"/>
              </a:spcAft>
              <a:defRPr/>
            </a:pPr>
            <a:r>
              <a:rPr lang="tr-TR" sz="3000" b="1" dirty="0"/>
              <a:t>Çocuğun alkol yada başka madde kullanmasına izin verilmesi. </a:t>
            </a:r>
            <a:endParaRPr lang="tr-TR" sz="3000" b="1" dirty="0" smtClean="0"/>
          </a:p>
          <a:p>
            <a:pPr fontAlgn="auto">
              <a:spcBef>
                <a:spcPts val="0"/>
              </a:spcBef>
              <a:spcAft>
                <a:spcPts val="0"/>
              </a:spcAft>
              <a:defRPr/>
            </a:pPr>
            <a:r>
              <a:rPr lang="tr-TR" sz="3000" b="1" dirty="0" smtClean="0"/>
              <a:t>Eşlerden </a:t>
            </a:r>
            <a:r>
              <a:rPr lang="tr-TR" sz="3000" b="1" dirty="0"/>
              <a:t>birinin çocuğu kötüye kullanması, diğerinin izin vermesi.</a:t>
            </a:r>
          </a:p>
          <a:p>
            <a:pPr algn="ctr" fontAlgn="auto">
              <a:spcBef>
                <a:spcPts val="0"/>
              </a:spcBef>
              <a:spcAft>
                <a:spcPts val="0"/>
              </a:spcAft>
              <a:defRPr/>
            </a:pPr>
            <a:endParaRPr lang="tr-TR" sz="3000" b="1" dirty="0" smtClean="0"/>
          </a:p>
          <a:p>
            <a:pPr algn="ctr" fontAlgn="auto">
              <a:spcBef>
                <a:spcPts val="0"/>
              </a:spcBef>
              <a:spcAft>
                <a:spcPts val="0"/>
              </a:spcAft>
              <a:defRPr/>
            </a:pPr>
            <a:endParaRPr lang="tr-TR" sz="3000" b="1" dirty="0"/>
          </a:p>
          <a:p>
            <a:pPr algn="ctr" fontAlgn="auto">
              <a:spcBef>
                <a:spcPts val="0"/>
              </a:spcBef>
              <a:spcAft>
                <a:spcPts val="0"/>
              </a:spcAft>
              <a:defRPr/>
            </a:pPr>
            <a:endParaRPr lang="tr-TR" sz="3000" b="1"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52400"/>
            <a:ext cx="8458200" cy="1169551"/>
          </a:xfrm>
          <a:prstGeom prst="rect">
            <a:avLst/>
          </a:prstGeom>
          <a:solidFill>
            <a:schemeClr val="accent2">
              <a:lumMod val="50000"/>
            </a:schemeClr>
          </a:solidFill>
        </p:spPr>
        <p:style>
          <a:lnRef idx="0">
            <a:schemeClr val="accent1"/>
          </a:lnRef>
          <a:fillRef idx="3">
            <a:schemeClr val="accent1"/>
          </a:fillRef>
          <a:effectRef idx="3">
            <a:schemeClr val="accent1"/>
          </a:effectRef>
          <a:fontRef idx="minor">
            <a:schemeClr val="lt1"/>
          </a:fontRef>
        </p:style>
        <p:txBody>
          <a:bodyPr>
            <a:spAutoFit/>
          </a:bodyPr>
          <a:lstStyle/>
          <a:p>
            <a:pPr algn="ctr" fontAlgn="auto">
              <a:spcBef>
                <a:spcPts val="0"/>
              </a:spcBef>
              <a:spcAft>
                <a:spcPts val="0"/>
              </a:spcAft>
              <a:defRPr/>
            </a:pPr>
            <a:r>
              <a:rPr lang="tr-TR" sz="3500" b="1" dirty="0"/>
              <a:t>İHMALE UĞRAMIŞ ÇOCUKLARDA  GÖZLEMLENEN DAVRANIŞLAR.</a:t>
            </a:r>
          </a:p>
        </p:txBody>
      </p:sp>
      <p:sp>
        <p:nvSpPr>
          <p:cNvPr id="6" name="Rectangle 5"/>
          <p:cNvSpPr/>
          <p:nvPr/>
        </p:nvSpPr>
        <p:spPr>
          <a:xfrm>
            <a:off x="304800" y="1447800"/>
            <a:ext cx="8534400" cy="4401205"/>
          </a:xfrm>
          <a:prstGeom prst="rect">
            <a:avLst/>
          </a:prstGeom>
          <a:ln w="130175" cmpd="tri">
            <a:solidFill>
              <a:schemeClr val="tx2">
                <a:lumMod val="75000"/>
              </a:schemeClr>
            </a:solidFill>
          </a:ln>
        </p:spPr>
        <p:txBody>
          <a:bodyPr wrap="square">
            <a:spAutoFit/>
          </a:bodyPr>
          <a:lstStyle/>
          <a:p>
            <a:pPr algn="ctr" fontAlgn="auto">
              <a:spcBef>
                <a:spcPts val="0"/>
              </a:spcBef>
              <a:spcAft>
                <a:spcPts val="0"/>
              </a:spcAft>
              <a:defRPr/>
            </a:pPr>
            <a:r>
              <a:rPr lang="tr-TR" sz="3500" b="1" dirty="0">
                <a:solidFill>
                  <a:schemeClr val="tx1">
                    <a:lumMod val="95000"/>
                    <a:lumOff val="5000"/>
                  </a:schemeClr>
                </a:solidFill>
                <a:latin typeface="+mn-lt"/>
              </a:rPr>
              <a:t>Esnek olamama.</a:t>
            </a:r>
          </a:p>
          <a:p>
            <a:pPr algn="ctr" fontAlgn="auto">
              <a:spcBef>
                <a:spcPts val="0"/>
              </a:spcBef>
              <a:spcAft>
                <a:spcPts val="0"/>
              </a:spcAft>
              <a:defRPr/>
            </a:pPr>
            <a:r>
              <a:rPr lang="tr-TR" sz="3500" b="1" dirty="0">
                <a:latin typeface="+mn-lt"/>
              </a:rPr>
              <a:t>Öğrenime gerekli ilgiyi göstermeme.</a:t>
            </a:r>
          </a:p>
          <a:p>
            <a:pPr algn="ctr" fontAlgn="auto">
              <a:spcBef>
                <a:spcPts val="0"/>
              </a:spcBef>
              <a:spcAft>
                <a:spcPts val="0"/>
              </a:spcAft>
              <a:defRPr/>
            </a:pPr>
            <a:r>
              <a:rPr lang="tr-TR" sz="3500" b="1" dirty="0">
                <a:latin typeface="+mn-lt"/>
              </a:rPr>
              <a:t>Dikkat Problemleri.</a:t>
            </a:r>
          </a:p>
          <a:p>
            <a:pPr algn="ctr" fontAlgn="auto">
              <a:spcBef>
                <a:spcPts val="0"/>
              </a:spcBef>
              <a:spcAft>
                <a:spcPts val="0"/>
              </a:spcAft>
              <a:defRPr/>
            </a:pPr>
            <a:r>
              <a:rPr lang="tr-TR" sz="3500" b="1" dirty="0">
                <a:latin typeface="+mn-lt"/>
              </a:rPr>
              <a:t>Sosyal izalasyon.</a:t>
            </a:r>
          </a:p>
          <a:p>
            <a:pPr algn="ctr" fontAlgn="auto">
              <a:spcBef>
                <a:spcPts val="0"/>
              </a:spcBef>
              <a:spcAft>
                <a:spcPts val="0"/>
              </a:spcAft>
              <a:defRPr/>
            </a:pPr>
            <a:r>
              <a:rPr lang="tr-TR" sz="3500" b="1" dirty="0">
                <a:solidFill>
                  <a:schemeClr val="tx1">
                    <a:lumMod val="95000"/>
                    <a:lumOff val="5000"/>
                  </a:schemeClr>
                </a:solidFill>
                <a:latin typeface="+mn-lt"/>
              </a:rPr>
              <a:t>Agresif davranışlar</a:t>
            </a:r>
            <a:r>
              <a:rPr lang="tr-TR" sz="3500" b="1" dirty="0" smtClean="0">
                <a:solidFill>
                  <a:schemeClr val="tx1">
                    <a:lumMod val="95000"/>
                    <a:lumOff val="5000"/>
                  </a:schemeClr>
                </a:solidFill>
                <a:latin typeface="+mn-lt"/>
              </a:rPr>
              <a:t>.</a:t>
            </a:r>
          </a:p>
          <a:p>
            <a:pPr algn="ctr" fontAlgn="auto">
              <a:spcBef>
                <a:spcPts val="0"/>
              </a:spcBef>
              <a:spcAft>
                <a:spcPts val="0"/>
              </a:spcAft>
              <a:defRPr/>
            </a:pPr>
            <a:r>
              <a:rPr lang="tr-TR" sz="3500" b="1" dirty="0">
                <a:solidFill>
                  <a:schemeClr val="tx1">
                    <a:lumMod val="95000"/>
                    <a:lumOff val="5000"/>
                  </a:schemeClr>
                </a:solidFill>
                <a:latin typeface="+mn-lt"/>
              </a:rPr>
              <a:t>Güvensiz bağlanma davranışı</a:t>
            </a:r>
          </a:p>
          <a:p>
            <a:pPr algn="ctr" fontAlgn="auto">
              <a:spcBef>
                <a:spcPts val="0"/>
              </a:spcBef>
              <a:spcAft>
                <a:spcPts val="0"/>
              </a:spcAft>
              <a:defRPr/>
            </a:pPr>
            <a:r>
              <a:rPr lang="tr-TR" sz="3500" b="1" dirty="0">
                <a:solidFill>
                  <a:schemeClr val="tx1">
                    <a:lumMod val="95000"/>
                    <a:lumOff val="5000"/>
                  </a:schemeClr>
                </a:solidFill>
                <a:latin typeface="+mn-lt"/>
              </a:rPr>
              <a:t>Kolay hayal kırıklığı olma </a:t>
            </a:r>
          </a:p>
          <a:p>
            <a:pPr algn="ctr" fontAlgn="auto">
              <a:spcBef>
                <a:spcPts val="0"/>
              </a:spcBef>
              <a:spcAft>
                <a:spcPts val="0"/>
              </a:spcAft>
              <a:defRPr/>
            </a:pPr>
            <a:r>
              <a:rPr lang="tr-TR" sz="3500" b="1" dirty="0">
                <a:solidFill>
                  <a:schemeClr val="tx1">
                    <a:lumMod val="95000"/>
                    <a:lumOff val="5000"/>
                  </a:schemeClr>
                </a:solidFill>
                <a:latin typeface="+mn-lt"/>
              </a:rPr>
              <a:t>Benlik Saygısı düşüklüğü</a:t>
            </a: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90600"/>
            <a:ext cx="8610600" cy="4524315"/>
          </a:xfrm>
          <a:prstGeom prst="rect">
            <a:avLst/>
          </a:prstGeom>
          <a:ln w="101600" cmpd="thickThin">
            <a:solidFill>
              <a:schemeClr val="tx2">
                <a:lumMod val="75000"/>
              </a:schemeClr>
            </a:solidFill>
          </a:ln>
        </p:spPr>
        <p:style>
          <a:lnRef idx="2">
            <a:schemeClr val="dk1"/>
          </a:lnRef>
          <a:fillRef idx="1">
            <a:schemeClr val="lt1"/>
          </a:fillRef>
          <a:effectRef idx="0">
            <a:schemeClr val="dk1"/>
          </a:effectRef>
          <a:fontRef idx="minor">
            <a:schemeClr val="dk1"/>
          </a:fontRef>
        </p:style>
        <p:txBody>
          <a:bodyPr wrap="square">
            <a:spAutoFit/>
          </a:bodyPr>
          <a:lstStyle/>
          <a:p>
            <a:pPr fontAlgn="auto">
              <a:spcBef>
                <a:spcPts val="0"/>
              </a:spcBef>
              <a:spcAft>
                <a:spcPts val="0"/>
              </a:spcAft>
              <a:defRPr/>
            </a:pPr>
            <a:r>
              <a:rPr lang="tr-TR" sz="3600" b="1" dirty="0"/>
              <a:t>Çocuk istismarı, çocukların başta anne-babaları olmak üzere, kendilerine bakmakla yükümlü kimseler ve diğer yetişkinler tarafından fiziksel</a:t>
            </a:r>
            <a:r>
              <a:rPr lang="tr-TR" sz="3600" b="1" dirty="0" smtClean="0"/>
              <a:t>, duygusal, zihinsel </a:t>
            </a:r>
            <a:r>
              <a:rPr lang="tr-TR" sz="3600" b="1" dirty="0"/>
              <a:t>veya cinsel gelişimlerini engelleyen yada bedenen veya ruh sağlığına zarar veren, kaza sonucu olmayan, durumlarla karşıkarşıya bırakılmasıdır.</a:t>
            </a:r>
          </a:p>
        </p:txBody>
      </p:sp>
      <p:sp>
        <p:nvSpPr>
          <p:cNvPr id="3" name="TextBox 2"/>
          <p:cNvSpPr txBox="1"/>
          <p:nvPr/>
        </p:nvSpPr>
        <p:spPr>
          <a:xfrm>
            <a:off x="304800" y="76200"/>
            <a:ext cx="8610600" cy="646113"/>
          </a:xfrm>
          <a:prstGeom prst="rect">
            <a:avLst/>
          </a:prstGeom>
          <a:solidFill>
            <a:schemeClr val="tx1">
              <a:lumMod val="75000"/>
              <a:lumOff val="25000"/>
            </a:schemeClr>
          </a:solidFill>
          <a:ln>
            <a:solidFill>
              <a:schemeClr val="tx1">
                <a:lumMod val="95000"/>
                <a:lumOff val="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fontAlgn="auto">
              <a:spcBef>
                <a:spcPts val="0"/>
              </a:spcBef>
              <a:spcAft>
                <a:spcPts val="0"/>
              </a:spcAft>
              <a:defRPr/>
            </a:pPr>
            <a:r>
              <a:rPr lang="tr-TR" sz="3600" b="1" dirty="0">
                <a:solidFill>
                  <a:schemeClr val="bg1"/>
                </a:solidFill>
              </a:rPr>
              <a:t>ÇOCUK İSTİSMARI NE DEMEKTİR ? </a:t>
            </a: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610600" cy="707886"/>
          </a:xfrm>
          <a:prstGeom prst="rect">
            <a:avLst/>
          </a:prstGeom>
          <a:solidFill>
            <a:schemeClr val="accent1">
              <a:lumMod val="20000"/>
              <a:lumOff val="80000"/>
            </a:schemeClr>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auto">
              <a:spcBef>
                <a:spcPts val="0"/>
              </a:spcBef>
              <a:spcAft>
                <a:spcPts val="0"/>
              </a:spcAft>
              <a:defRPr/>
            </a:pPr>
            <a:r>
              <a:rPr lang="tr-TR" sz="4000" b="1" dirty="0">
                <a:solidFill>
                  <a:schemeClr val="tx1"/>
                </a:solidFill>
              </a:rPr>
              <a:t>FİZİKSEL İSTİSMAR</a:t>
            </a:r>
          </a:p>
        </p:txBody>
      </p:sp>
      <p:sp>
        <p:nvSpPr>
          <p:cNvPr id="3" name="Rectangle 2"/>
          <p:cNvSpPr/>
          <p:nvPr/>
        </p:nvSpPr>
        <p:spPr>
          <a:xfrm>
            <a:off x="228600" y="1371600"/>
            <a:ext cx="8610600" cy="5170646"/>
          </a:xfrm>
          <a:prstGeom prst="rect">
            <a:avLst/>
          </a:prstGeom>
          <a:solidFill>
            <a:schemeClr val="accent5">
              <a:lumMod val="20000"/>
              <a:lumOff val="80000"/>
            </a:schemeClr>
          </a:solidFill>
        </p:spPr>
        <p:style>
          <a:lnRef idx="0">
            <a:schemeClr val="accent2"/>
          </a:lnRef>
          <a:fillRef idx="3">
            <a:schemeClr val="accent2"/>
          </a:fillRef>
          <a:effectRef idx="3">
            <a:schemeClr val="accent2"/>
          </a:effectRef>
          <a:fontRef idx="minor">
            <a:schemeClr val="lt1"/>
          </a:fontRef>
        </p:style>
        <p:txBody>
          <a:bodyPr wrap="square">
            <a:spAutoFit/>
          </a:bodyPr>
          <a:lstStyle/>
          <a:p>
            <a:pPr fontAlgn="auto">
              <a:spcBef>
                <a:spcPts val="0"/>
              </a:spcBef>
              <a:spcAft>
                <a:spcPts val="0"/>
              </a:spcAft>
              <a:defRPr/>
            </a:pPr>
            <a:r>
              <a:rPr lang="tr-TR" sz="3000" dirty="0" smtClean="0">
                <a:solidFill>
                  <a:schemeClr val="tx1"/>
                </a:solidFill>
              </a:rPr>
              <a:t>Genelde disiplin ve cezalandırma amacıyla uygulandığı görülmektedir. Özellikle deri, iskelet sistemi ve ya merkezi sinir sistemi etkilenir. Diğer organlarda büyük oranda zarar görebilir.</a:t>
            </a:r>
          </a:p>
          <a:p>
            <a:pPr fontAlgn="auto">
              <a:spcBef>
                <a:spcPts val="0"/>
              </a:spcBef>
              <a:spcAft>
                <a:spcPts val="0"/>
              </a:spcAft>
              <a:defRPr/>
            </a:pPr>
            <a:r>
              <a:rPr lang="tr-TR" sz="3000" b="1" dirty="0" smtClean="0">
                <a:solidFill>
                  <a:schemeClr val="accent2"/>
                </a:solidFill>
              </a:rPr>
              <a:t>FİZİKSEL İSTİSMAR BULGULARI:</a:t>
            </a:r>
          </a:p>
          <a:p>
            <a:pPr fontAlgn="auto">
              <a:spcBef>
                <a:spcPts val="0"/>
              </a:spcBef>
              <a:spcAft>
                <a:spcPts val="0"/>
              </a:spcAft>
              <a:defRPr/>
            </a:pPr>
            <a:endParaRPr lang="tr-TR" sz="3000" dirty="0"/>
          </a:p>
          <a:p>
            <a:pPr fontAlgn="auto">
              <a:spcBef>
                <a:spcPts val="0"/>
              </a:spcBef>
              <a:spcAft>
                <a:spcPts val="0"/>
              </a:spcAft>
              <a:defRPr/>
            </a:pPr>
            <a:endParaRPr lang="tr-TR" sz="3000" dirty="0" smtClean="0"/>
          </a:p>
          <a:p>
            <a:pPr fontAlgn="auto">
              <a:spcBef>
                <a:spcPts val="0"/>
              </a:spcBef>
              <a:spcAft>
                <a:spcPts val="0"/>
              </a:spcAft>
              <a:defRPr/>
            </a:pPr>
            <a:endParaRPr lang="tr-TR" sz="3000" dirty="0" smtClean="0"/>
          </a:p>
          <a:p>
            <a:pPr fontAlgn="auto">
              <a:spcBef>
                <a:spcPts val="0"/>
              </a:spcBef>
              <a:spcAft>
                <a:spcPts val="0"/>
              </a:spcAft>
              <a:defRPr/>
            </a:pPr>
            <a:endParaRPr lang="tr-TR" sz="3000" dirty="0" smtClean="0"/>
          </a:p>
          <a:p>
            <a:pPr fontAlgn="auto">
              <a:spcBef>
                <a:spcPts val="0"/>
              </a:spcBef>
              <a:spcAft>
                <a:spcPts val="0"/>
              </a:spcAft>
              <a:defRPr/>
            </a:pPr>
            <a:endParaRPr lang="tr-TR" sz="3000" dirty="0" smtClean="0"/>
          </a:p>
          <a:p>
            <a:pPr fontAlgn="auto">
              <a:spcBef>
                <a:spcPts val="0"/>
              </a:spcBef>
              <a:spcAft>
                <a:spcPts val="0"/>
              </a:spcAft>
              <a:defRPr/>
            </a:pPr>
            <a:r>
              <a:rPr lang="tr-TR" sz="3000" dirty="0" smtClean="0"/>
              <a:t> </a:t>
            </a:r>
            <a:endParaRPr lang="tr-TR" sz="3000" dirty="0"/>
          </a:p>
        </p:txBody>
      </p:sp>
      <p:sp>
        <p:nvSpPr>
          <p:cNvPr id="5" name="Dikdörtgen 4"/>
          <p:cNvSpPr/>
          <p:nvPr/>
        </p:nvSpPr>
        <p:spPr>
          <a:xfrm>
            <a:off x="228600" y="3810000"/>
            <a:ext cx="8763000" cy="2954655"/>
          </a:xfrm>
          <a:prstGeom prst="rect">
            <a:avLst/>
          </a:prstGeom>
          <a:solidFill>
            <a:schemeClr val="accent5">
              <a:lumMod val="20000"/>
              <a:lumOff val="80000"/>
            </a:schemeClr>
          </a:solidFill>
        </p:spPr>
        <p:txBody>
          <a:bodyPr wrap="square">
            <a:spAutoFit/>
          </a:bodyPr>
          <a:lstStyle/>
          <a:p>
            <a:r>
              <a:rPr lang="tr-TR" sz="2800" dirty="0" smtClean="0"/>
              <a:t>Çocuk aşırı derecede hassas yada tam tersi duyarsızdır. Ağrılı uyaranlara karşı daha fazla duyarlı değildir.</a:t>
            </a:r>
          </a:p>
          <a:p>
            <a:r>
              <a:rPr lang="tr-TR" sz="2800" dirty="0"/>
              <a:t>Çeşitli şekillerde saklanmaya çalışılan yaralar bulunur. Değişik türde yanık ve kesik belirtileri bulunur. Morarmalar, şiddet izleri.</a:t>
            </a:r>
          </a:p>
          <a:p>
            <a:endParaRPr lang="tr-TR"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58914"/>
            <a:ext cx="8534400" cy="707886"/>
          </a:xfrm>
          <a:prstGeom prst="rect">
            <a:avLst/>
          </a:prstGeom>
          <a:solidFill>
            <a:srgbClr val="88160A"/>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auto">
              <a:spcBef>
                <a:spcPts val="0"/>
              </a:spcBef>
              <a:spcAft>
                <a:spcPts val="0"/>
              </a:spcAft>
              <a:defRPr/>
            </a:pPr>
            <a:r>
              <a:rPr lang="tr-TR" sz="4000" b="1" dirty="0"/>
              <a:t>DUYGUSAL İSTİSMAR</a:t>
            </a:r>
          </a:p>
        </p:txBody>
      </p:sp>
      <p:sp>
        <p:nvSpPr>
          <p:cNvPr id="6" name="Rectangle 5"/>
          <p:cNvSpPr/>
          <p:nvPr/>
        </p:nvSpPr>
        <p:spPr>
          <a:xfrm>
            <a:off x="228600" y="1425015"/>
            <a:ext cx="8610601" cy="2154436"/>
          </a:xfrm>
          <a:prstGeom prst="rect">
            <a:avLst/>
          </a:prstGeom>
          <a:solidFill>
            <a:schemeClr val="bg1"/>
          </a:solidFill>
          <a:ln>
            <a:solidFill>
              <a:schemeClr val="accent5">
                <a:lumMod val="50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fontAlgn="auto">
              <a:spcBef>
                <a:spcPts val="0"/>
              </a:spcBef>
              <a:spcAft>
                <a:spcPts val="0"/>
              </a:spcAft>
              <a:defRPr/>
            </a:pPr>
            <a:r>
              <a:rPr lang="tr-TR" sz="2600" dirty="0" smtClean="0">
                <a:solidFill>
                  <a:schemeClr val="tx1"/>
                </a:solidFill>
              </a:rPr>
              <a:t>Duygusal istismar kişiye duygusal yada ruhsal sağlığını tehlikeye atacak derecede ağır sözlü tehditler yapılması, alay edilmesi yada küçük düşürücü yorumlarda bulunulması, eleştirilmesi, aşağılanması olarak tanımlanabilir.</a:t>
            </a:r>
          </a:p>
          <a:p>
            <a:pPr fontAlgn="auto">
              <a:spcBef>
                <a:spcPts val="0"/>
              </a:spcBef>
              <a:spcAft>
                <a:spcPts val="0"/>
              </a:spcAft>
              <a:defRPr/>
            </a:pPr>
            <a:endParaRPr lang="tr-TR" sz="3000" b="1" dirty="0"/>
          </a:p>
        </p:txBody>
      </p:sp>
      <p:sp>
        <p:nvSpPr>
          <p:cNvPr id="2" name="Dikdörtgen 1"/>
          <p:cNvSpPr/>
          <p:nvPr/>
        </p:nvSpPr>
        <p:spPr>
          <a:xfrm>
            <a:off x="228600" y="4133448"/>
            <a:ext cx="8610600" cy="2769989"/>
          </a:xfrm>
          <a:prstGeom prst="rect">
            <a:avLst/>
          </a:prstGeom>
        </p:spPr>
        <p:txBody>
          <a:bodyPr wrap="square">
            <a:spAutoFit/>
          </a:bodyPr>
          <a:lstStyle/>
          <a:p>
            <a:r>
              <a:rPr lang="tr-TR" sz="2600" dirty="0" smtClean="0">
                <a:latin typeface="+mj-lt"/>
              </a:rPr>
              <a:t>Sistemli </a:t>
            </a:r>
            <a:r>
              <a:rPr lang="tr-TR" sz="2600" dirty="0">
                <a:latin typeface="+mj-lt"/>
              </a:rPr>
              <a:t>bir şekilde çocuğun aşağılaması </a:t>
            </a:r>
            <a:r>
              <a:rPr lang="tr-TR" sz="2600" dirty="0" smtClean="0">
                <a:latin typeface="+mj-lt"/>
              </a:rPr>
              <a:t>ya da </a:t>
            </a:r>
            <a:r>
              <a:rPr lang="tr-TR" sz="2600" dirty="0">
                <a:latin typeface="+mj-lt"/>
              </a:rPr>
              <a:t>görmezlikten gelinmesi gibi.  Onun sağlıklı duygusal gelişimini ve benlik saygısını ciddi biçimde etkileyen davranış kalıpları </a:t>
            </a:r>
          </a:p>
          <a:p>
            <a:r>
              <a:rPr lang="tr-TR" sz="2600" dirty="0">
                <a:latin typeface="+mj-lt"/>
              </a:rPr>
              <a:t>olarak tanımlanır. </a:t>
            </a:r>
            <a:endParaRPr lang="tr-TR" sz="2600" dirty="0" smtClean="0">
              <a:latin typeface="+mj-lt"/>
            </a:endParaRPr>
          </a:p>
          <a:p>
            <a:r>
              <a:rPr lang="tr-TR" sz="2600" dirty="0">
                <a:latin typeface="+mj-lt"/>
              </a:rPr>
              <a:t>Duygusal istismar değişik yollardan olabildiği gibi </a:t>
            </a:r>
            <a:r>
              <a:rPr lang="tr-TR" sz="2600" dirty="0" smtClean="0">
                <a:latin typeface="+mj-lt"/>
              </a:rPr>
              <a:t>sınırlarının </a:t>
            </a:r>
            <a:r>
              <a:rPr lang="tr-TR" sz="2600" dirty="0">
                <a:latin typeface="+mj-lt"/>
              </a:rPr>
              <a:t>çizilmesi göreceli olarak güçtür.</a:t>
            </a:r>
          </a:p>
          <a:p>
            <a:endParaRPr lang="tr-TR" dirty="0"/>
          </a:p>
        </p:txBody>
      </p:sp>
    </p:spTree>
  </p:cSld>
  <p:clrMapOvr>
    <a:masterClrMapping/>
  </p:clrMapOvr>
  <p:transition spd="slow">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06514"/>
            <a:ext cx="8686800" cy="707886"/>
          </a:xfrm>
          <a:prstGeom prst="rect">
            <a:avLst/>
          </a:prstGeom>
          <a:solidFill>
            <a:srgbClr val="88160A"/>
          </a:solidFill>
        </p:spPr>
        <p:style>
          <a:lnRef idx="0">
            <a:schemeClr val="accent2"/>
          </a:lnRef>
          <a:fillRef idx="3">
            <a:schemeClr val="accent2"/>
          </a:fillRef>
          <a:effectRef idx="3">
            <a:schemeClr val="accent2"/>
          </a:effectRef>
          <a:fontRef idx="minor">
            <a:schemeClr val="lt1"/>
          </a:fontRef>
        </p:style>
        <p:txBody>
          <a:bodyPr wrap="square">
            <a:spAutoFit/>
          </a:bodyPr>
          <a:lstStyle/>
          <a:p>
            <a:pPr algn="ctr" fontAlgn="auto">
              <a:spcBef>
                <a:spcPts val="0"/>
              </a:spcBef>
              <a:spcAft>
                <a:spcPts val="0"/>
              </a:spcAft>
              <a:defRPr/>
            </a:pPr>
            <a:r>
              <a:rPr lang="tr-TR" sz="4000" b="1" dirty="0"/>
              <a:t>DUYGUSAL İSTİSMAR</a:t>
            </a:r>
          </a:p>
        </p:txBody>
      </p:sp>
      <p:sp>
        <p:nvSpPr>
          <p:cNvPr id="3" name="Rectangle 2"/>
          <p:cNvSpPr/>
          <p:nvPr/>
        </p:nvSpPr>
        <p:spPr>
          <a:xfrm>
            <a:off x="304800" y="1017615"/>
            <a:ext cx="8702040" cy="4401205"/>
          </a:xfrm>
          <a:prstGeom prst="rect">
            <a:avLst/>
          </a:prstGeom>
          <a:solidFill>
            <a:schemeClr val="bg1"/>
          </a:solidFill>
        </p:spPr>
        <p:style>
          <a:lnRef idx="0">
            <a:schemeClr val="accent1"/>
          </a:lnRef>
          <a:fillRef idx="3">
            <a:schemeClr val="accent1"/>
          </a:fillRef>
          <a:effectRef idx="3">
            <a:schemeClr val="accent1"/>
          </a:effectRef>
          <a:fontRef idx="minor">
            <a:schemeClr val="lt1"/>
          </a:fontRef>
        </p:style>
        <p:txBody>
          <a:bodyPr wrap="square">
            <a:spAutoFit/>
          </a:bodyPr>
          <a:lstStyle/>
          <a:p>
            <a:pPr fontAlgn="auto">
              <a:spcBef>
                <a:spcPts val="0"/>
              </a:spcBef>
              <a:spcAft>
                <a:spcPts val="0"/>
              </a:spcAft>
              <a:defRPr/>
            </a:pPr>
            <a:r>
              <a:rPr lang="tr-TR" sz="2800" dirty="0" smtClean="0">
                <a:solidFill>
                  <a:schemeClr val="tx1"/>
                </a:solidFill>
              </a:rPr>
              <a:t>Çocuğu her konuda suçlayarak günah keçisi haline getirme,   Diğer taciz türleri ile tehdit etme,  Genel olarak reddedici ve düşmanca tavır,  Katı biçimde cezalandırma. </a:t>
            </a:r>
            <a:r>
              <a:rPr lang="tr-TR" sz="2800" dirty="0">
                <a:solidFill>
                  <a:schemeClr val="tx1"/>
                </a:solidFill>
              </a:rPr>
              <a:t>Çocuğun davranışlarının yaratıcılığını kısıtlayacak biçimde aşırı derecede denetlenmesi ya  da kendi tercihleri dışında seçimlere zorlanması da duygusal taciz çerçevesinde sayılabilir. </a:t>
            </a:r>
            <a:endParaRPr lang="tr-TR" sz="2800" dirty="0" smtClean="0">
              <a:solidFill>
                <a:schemeClr val="tx1"/>
              </a:solidFill>
            </a:endParaRPr>
          </a:p>
          <a:p>
            <a:pPr fontAlgn="auto">
              <a:spcBef>
                <a:spcPts val="0"/>
              </a:spcBef>
              <a:spcAft>
                <a:spcPts val="0"/>
              </a:spcAft>
              <a:defRPr/>
            </a:pPr>
            <a:endParaRPr lang="tr-TR" sz="2800" b="1" dirty="0" smtClean="0">
              <a:solidFill>
                <a:schemeClr val="tx1"/>
              </a:solidFill>
            </a:endParaRPr>
          </a:p>
          <a:p>
            <a:pPr fontAlgn="auto">
              <a:spcBef>
                <a:spcPts val="0"/>
              </a:spcBef>
              <a:spcAft>
                <a:spcPts val="0"/>
              </a:spcAft>
              <a:defRPr/>
            </a:pPr>
            <a:endParaRPr lang="tr-TR" sz="2800" b="1" dirty="0" smtClean="0">
              <a:solidFill>
                <a:schemeClr val="tx1"/>
              </a:solidFill>
            </a:endParaRPr>
          </a:p>
          <a:p>
            <a:pPr fontAlgn="auto">
              <a:spcBef>
                <a:spcPts val="0"/>
              </a:spcBef>
              <a:spcAft>
                <a:spcPts val="0"/>
              </a:spcAft>
              <a:defRPr/>
            </a:pPr>
            <a:endParaRPr lang="tr-TR" sz="2800" b="1" dirty="0">
              <a:solidFill>
                <a:schemeClr val="tx1"/>
              </a:solidFill>
            </a:endParaRPr>
          </a:p>
        </p:txBody>
      </p:sp>
    </p:spTree>
  </p:cSld>
  <p:clrMapOvr>
    <a:masterClrMapping/>
  </p:clrMapOvr>
  <p:transition spd="slow">
    <p:pull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2198</TotalTime>
  <Words>1702</Words>
  <Application>Microsoft Office PowerPoint</Application>
  <PresentationFormat>Ekran Gösterisi (4:3)</PresentationFormat>
  <Paragraphs>233</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EKONOMİK İSTİSMAR</vt:lpstr>
      <vt:lpstr>PowerPoint Sunusu</vt:lpstr>
      <vt:lpstr>PowerPoint Sunusu</vt:lpstr>
      <vt:lpstr>PowerPoint Sunusu</vt:lpstr>
      <vt:lpstr>PowerPoint Sunusu</vt:lpstr>
      <vt:lpstr>PowerPoint Sunusu</vt:lpstr>
      <vt:lpstr>PowerPoint Sunusu</vt:lpstr>
      <vt:lpstr>PowerPoint Sunusu</vt:lpstr>
      <vt:lpstr>CİNSEL İSTİSMAR OLASILIĞINI ARTIRAN RİSKLER AİLEYE AİT RİSKLER </vt:lpstr>
      <vt:lpstr>  ÇOCUĞA AİT RİSKLER   . İçe kapalı, özgüveni düşük, yeterli sevgi ve şefkat görmemiş, duygusal olarak yoksun ve sosyal olarak yalnız bırakılmış olan çocuklar,  .  Fiziksel, zihinsel ve veya gelişimsel özrü         bulunan, terkedilmiş çocuklar, .  Evden kaçmış, sokakta yaşayan veya çalışan çocuklar,  .  Cinsel istismar hakkında bilgisi olamayan çocukların cinsel istismara uğrama riskleri daha fazladır.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nurettin</dc:creator>
  <cp:lastModifiedBy>BİRGÜL</cp:lastModifiedBy>
  <cp:revision>409</cp:revision>
  <dcterms:created xsi:type="dcterms:W3CDTF">2006-08-16T00:00:00Z</dcterms:created>
  <dcterms:modified xsi:type="dcterms:W3CDTF">2017-12-12T12:05:57Z</dcterms:modified>
</cp:coreProperties>
</file>